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00" r:id="rId4"/>
    <p:sldId id="301" r:id="rId5"/>
    <p:sldId id="302" r:id="rId6"/>
    <p:sldId id="258" r:id="rId7"/>
    <p:sldId id="259" r:id="rId8"/>
    <p:sldId id="260" r:id="rId9"/>
    <p:sldId id="303" r:id="rId10"/>
    <p:sldId id="304" r:id="rId11"/>
    <p:sldId id="305" r:id="rId12"/>
    <p:sldId id="306" r:id="rId13"/>
    <p:sldId id="281" r:id="rId14"/>
    <p:sldId id="307" r:id="rId15"/>
    <p:sldId id="308" r:id="rId16"/>
    <p:sldId id="309" r:id="rId17"/>
    <p:sldId id="310" r:id="rId18"/>
    <p:sldId id="29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9F3D55-5A57-4385-9BF0-EA52A50329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/>
              <a:t>Relearn</a:t>
            </a:r>
            <a:r>
              <a:rPr lang="sl-SI" dirty="0"/>
              <a:t> </a:t>
            </a:r>
            <a:r>
              <a:rPr lang="sl-SI" dirty="0" err="1"/>
              <a:t>plastics</a:t>
            </a:r>
            <a:br>
              <a:rPr lang="sl-SI" dirty="0"/>
            </a:br>
            <a:r>
              <a:rPr lang="sl-SI" dirty="0"/>
              <a:t>TPM</a:t>
            </a:r>
            <a:br>
              <a:rPr lang="sl-SI" dirty="0"/>
            </a:br>
            <a:r>
              <a:rPr lang="sl-SI" dirty="0"/>
              <a:t>30th – 31st </a:t>
            </a:r>
            <a:r>
              <a:rPr lang="sl-SI" dirty="0" err="1"/>
              <a:t>march</a:t>
            </a:r>
            <a:r>
              <a:rPr lang="sl-SI" dirty="0"/>
              <a:t> 2023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640D026-3DB9-4926-A48E-9858AC74B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34400" y="4622699"/>
            <a:ext cx="3200400" cy="1463040"/>
          </a:xfrm>
        </p:spPr>
        <p:txBody>
          <a:bodyPr/>
          <a:lstStyle/>
          <a:p>
            <a:r>
              <a:rPr lang="sl-SI" dirty="0"/>
              <a:t>Host: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667B873-D8C7-4AEA-882B-D94BE94B7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5964" y="961289"/>
            <a:ext cx="8763000" cy="233362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8780CD27-71AB-731A-EF14-C4C1A6BB61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604" y="5541226"/>
            <a:ext cx="3153992" cy="128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229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975F14-8446-87EA-945A-98925A8FB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OVERVIEW AND EVALUATION OF LTTA 2 – day 1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554C4BE-DF00-7CE6-0EF1-DBE76EB7B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/>
              <a:t>PGMS CYPRUS</a:t>
            </a:r>
          </a:p>
          <a:p>
            <a:endParaRPr lang="sl-SI"/>
          </a:p>
          <a:p>
            <a:r>
              <a:rPr lang="sl-SI"/>
              <a:t>IES CID CAMPEADOR SPAIN</a:t>
            </a:r>
          </a:p>
          <a:p>
            <a:endParaRPr lang="sl-SI"/>
          </a:p>
          <a:p>
            <a:r>
              <a:rPr lang="sl-SI"/>
              <a:t>BC NAKLO SLOVENIA</a:t>
            </a:r>
          </a:p>
          <a:p>
            <a:endParaRPr lang="sl-SI"/>
          </a:p>
          <a:p>
            <a:r>
              <a:rPr lang="sl-SI"/>
              <a:t>E-GIMNAZIJA SERBIA</a:t>
            </a:r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FBC3117-9A3F-1ED3-3081-06EFDCBC1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9615" y="1702426"/>
            <a:ext cx="1569170" cy="183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86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CONCLUSION OF IO 5 – DAY 2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7B1F8657-6BCA-576C-B619-1F8D7916E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367" y="2510672"/>
            <a:ext cx="355282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98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PREPARATION FOR FINAL REPORT – DAY 2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7B1F8657-6BCA-576C-B619-1F8D7916E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367" y="2510672"/>
            <a:ext cx="355282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598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2BB022-8772-4BBD-8AE7-29ED0DBD1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‘s the IO 5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1048A4A-C217-4F88-91DF-C18486BB3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The objective of this output is the creation of a guide with best practices about the implementation of Service-Learning Methodology in Plastic Challenges.</a:t>
            </a:r>
            <a:endParaRPr lang="sl-SI" b="1" dirty="0"/>
          </a:p>
          <a:p>
            <a:pPr algn="ctr"/>
            <a:endParaRPr lang="sl-SI" b="1" dirty="0"/>
          </a:p>
          <a:p>
            <a:pPr marL="0" indent="0" algn="ctr">
              <a:buNone/>
            </a:pPr>
            <a:r>
              <a:rPr lang="en-US" sz="2400" b="1" i="0" u="none" strike="noStrike" baseline="0" dirty="0">
                <a:latin typeface="FreeSans"/>
              </a:rPr>
              <a:t>The objective of this IO5 is clearly focused in students. The aim is students can increase the active commitment in plastics challenges and at the same time increase key </a:t>
            </a:r>
            <a:r>
              <a:rPr lang="en-US" sz="2400" b="1" i="0" u="none" strike="noStrike" baseline="0" dirty="0" err="1">
                <a:latin typeface="FreeSans"/>
              </a:rPr>
              <a:t>competenc</a:t>
            </a:r>
            <a:r>
              <a:rPr lang="sl-SI" sz="2400" b="1" i="0" u="none" strike="noStrike" baseline="0" dirty="0">
                <a:latin typeface="FreeSans"/>
              </a:rPr>
              <a:t>i</a:t>
            </a:r>
            <a:r>
              <a:rPr lang="en-US" sz="2400" b="1" i="0" u="none" strike="noStrike" baseline="0" dirty="0">
                <a:latin typeface="FreeSans"/>
              </a:rPr>
              <a:t>es</a:t>
            </a:r>
            <a:r>
              <a:rPr lang="sl-SI" sz="2400" b="1" i="0" u="none" strike="noStrike" baseline="0" dirty="0">
                <a:latin typeface="FreeSans"/>
              </a:rPr>
              <a:t> </a:t>
            </a:r>
            <a:r>
              <a:rPr lang="sl-SI" sz="2400" b="1" i="0" u="none" strike="noStrike" baseline="0" dirty="0" err="1">
                <a:latin typeface="FreeSans"/>
              </a:rPr>
              <a:t>using</a:t>
            </a:r>
            <a:r>
              <a:rPr lang="sl-SI" sz="2400" b="1" i="0" u="none" strike="noStrike" baseline="0" dirty="0">
                <a:latin typeface="FreeSans"/>
              </a:rPr>
              <a:t> </a:t>
            </a:r>
            <a:r>
              <a:rPr lang="sl-SI" sz="2400" b="1" i="0" u="none" strike="noStrike" baseline="0" dirty="0" err="1">
                <a:latin typeface="FreeSans"/>
              </a:rPr>
              <a:t>Service</a:t>
            </a:r>
            <a:r>
              <a:rPr lang="sl-SI" sz="2400" b="1" i="0" u="none" strike="noStrike" baseline="0" dirty="0">
                <a:latin typeface="FreeSans"/>
              </a:rPr>
              <a:t>-</a:t>
            </a:r>
            <a:r>
              <a:rPr lang="sl-SI" sz="2400" b="1" i="0" u="none" strike="noStrike" baseline="0" dirty="0" err="1">
                <a:latin typeface="FreeSans"/>
              </a:rPr>
              <a:t>Learning</a:t>
            </a:r>
            <a:r>
              <a:rPr lang="sl-SI" sz="2400" b="1" i="0" u="none" strike="noStrike" baseline="0" dirty="0">
                <a:latin typeface="FreeSans"/>
              </a:rPr>
              <a:t> </a:t>
            </a:r>
            <a:r>
              <a:rPr lang="sl-SI" sz="2400" b="1" i="0" u="none" strike="noStrike" baseline="0" dirty="0" err="1">
                <a:latin typeface="FreeSans"/>
              </a:rPr>
              <a:t>activities</a:t>
            </a:r>
            <a:r>
              <a:rPr lang="sl-SI" sz="2400" b="1" i="0" u="none" strike="noStrike" baseline="0" dirty="0">
                <a:latin typeface="FreeSans"/>
              </a:rPr>
              <a:t>.</a:t>
            </a:r>
          </a:p>
          <a:p>
            <a:pPr algn="ctr">
              <a:buFont typeface="Wingdings" panose="05000000000000000000" pitchFamily="2" charset="2"/>
              <a:buChar char="q"/>
            </a:pPr>
            <a:endParaRPr lang="sl-SI" b="1" dirty="0">
              <a:highlight>
                <a:srgbClr val="FFFF00"/>
              </a:highlight>
            </a:endParaRP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53683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E48DE8-9795-6F79-B938-D72663A50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Preparation</a:t>
            </a:r>
            <a:r>
              <a:rPr lang="sl-SI" dirty="0"/>
              <a:t> part – 1 PAGE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099C82A-733D-FEA0-D6D1-CD53116BD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the end of this stage, the following three questions should be answered:</a:t>
            </a:r>
            <a:endParaRPr lang="sl-SI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located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subjects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courses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it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included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participated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What is the social need attended to?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define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make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interested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motivated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What is the service that the students have to carry out?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tasks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performed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What are the learnings achieved with this service?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skills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learning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competencies</a:t>
            </a:r>
            <a:r>
              <a:rPr lang="sl-SI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b="1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</a:t>
            </a:r>
            <a:endParaRPr lang="sl-SI" sz="1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77944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192D2C-1981-E426-8E4D-B8934DDEB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The </a:t>
            </a:r>
            <a:r>
              <a:rPr lang="sl-SI" dirty="0" err="1"/>
              <a:t>partnership</a:t>
            </a:r>
            <a:r>
              <a:rPr lang="sl-SI" dirty="0"/>
              <a:t> – ½ PAGE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F46C5AE-D4CF-DE8B-F76F-5E2700948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1800" i="1" dirty="0">
                <a:latin typeface="Calibri" panose="020F0502020204030204" pitchFamily="34" charset="0"/>
                <a:cs typeface="Times New Roman" panose="02020603050405020304" pitchFamily="18" charset="0"/>
              </a:rPr>
              <a:t>At the end of this stage, the following parts should be achieved:</a:t>
            </a:r>
            <a:endParaRPr lang="sl-SI" sz="1800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a) A written agreement with the educational center and the social entity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included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project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school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neighborhood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associations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b) The commitments of each partner in the development of the SL project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a clear and concrete relationship with the chosen entity and </a:t>
            </a:r>
            <a:r>
              <a:rPr lang="sl-SI" sz="1800" b="1" i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coming</a:t>
            </a:r>
            <a:r>
              <a:rPr lang="en-US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to an agreement, about the service that the young people will perform. </a:t>
            </a:r>
            <a:endParaRPr lang="sl-SI" sz="1800" b="1" i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2841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D343AC-D6A7-6CDA-D525-3A78C47F5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PROJECT PLANNING – 1 PAGE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D6B42CE-F305-D816-6449-4FF25C58F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i="1" dirty="0">
                <a:latin typeface="Calibri" panose="020F0502020204030204" pitchFamily="34" charset="0"/>
                <a:cs typeface="Times New Roman" panose="02020603050405020304" pitchFamily="18" charset="0"/>
              </a:rPr>
              <a:t>At the end of this stage, the following parts should be obtained:</a:t>
            </a:r>
          </a:p>
          <a:p>
            <a:r>
              <a:rPr lang="en-US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a) Definitive title of the project (chosen by the students);</a:t>
            </a:r>
          </a:p>
          <a:p>
            <a:r>
              <a:rPr lang="en-US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b) Some planning </a:t>
            </a:r>
            <a:r>
              <a:rPr lang="sl-SI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is done</a:t>
            </a:r>
            <a:r>
              <a:rPr lang="en-US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by the students (mural, dossier, etc.).</a:t>
            </a:r>
          </a:p>
          <a:p>
            <a:endParaRPr lang="sl-SI" dirty="0"/>
          </a:p>
          <a:p>
            <a:r>
              <a:rPr lang="en-US" dirty="0"/>
              <a:t>Defining in detail the service that the students are going to carry out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177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E222A7-C567-2981-C77E-6F8946A8B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IMPLEMENTATION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AD3329-BE43-A830-F31F-693BE8825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i="1" dirty="0">
                <a:latin typeface="Calibri" panose="020F0502020204030204" pitchFamily="34" charset="0"/>
                <a:cs typeface="Times New Roman" panose="02020603050405020304" pitchFamily="18" charset="0"/>
              </a:rPr>
              <a:t>At the end of this stage, the following parts should be obtained:</a:t>
            </a:r>
          </a:p>
          <a:p>
            <a:r>
              <a:rPr lang="en-US" sz="1800" i="1" dirty="0">
                <a:latin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18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Sufficient graphic or audio-visual material of what has been done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99676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D8E5DF-11C7-4D86-AD02-A5EB15A15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CONCLUSION</a:t>
            </a: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311288E7-2E7B-A1FF-A256-EFF91290B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837" y="1600200"/>
            <a:ext cx="4086225" cy="2343150"/>
          </a:xfrm>
          <a:prstGeom prst="rect">
            <a:avLst/>
          </a:prstGeom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EDC6855C-7AC5-20C3-578C-C063B7443C75}"/>
              </a:ext>
            </a:extLst>
          </p:cNvPr>
          <p:cNvSpPr txBox="1"/>
          <p:nvPr/>
        </p:nvSpPr>
        <p:spPr>
          <a:xfrm>
            <a:off x="3048000" y="4294912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/>
              <a:t>https://teams.microsoft.com/l/meetup-join/19%3ameeting_NjVkZDM5MTAtMTMwZS00MjZlLThjNTAtNmQ5NWNhMDE0NTYy%40thread.v2/0?context=%7b%22Tid%22%3a%22411df00b-8c72-40a6-bc4f-6d25d1963469%22%2c%22Oid%22%3a%22861e05d2-9cf0-4e5b-bf46-942d33c0b4de%22%7d</a:t>
            </a:r>
          </a:p>
        </p:txBody>
      </p:sp>
    </p:spTree>
    <p:extLst>
      <p:ext uri="{BB962C8B-B14F-4D97-AF65-F5344CB8AC3E}">
        <p14:creationId xmlns:p14="http://schemas.microsoft.com/office/powerpoint/2010/main" val="387350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Project </a:t>
            </a:r>
            <a:r>
              <a:rPr lang="sl-SI" dirty="0" err="1"/>
              <a:t>overview</a:t>
            </a:r>
            <a:r>
              <a:rPr lang="sl-SI" dirty="0"/>
              <a:t> &amp; MONITORING – DAY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F0E18-50E9-4CC5-91BE-6194225F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TRANSNATIONAL MEETINGS (TPM)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graphicFrame>
        <p:nvGraphicFramePr>
          <p:cNvPr id="4" name="Tabela 5">
            <a:extLst>
              <a:ext uri="{FF2B5EF4-FFF2-40B4-BE49-F238E27FC236}">
                <a16:creationId xmlns:a16="http://schemas.microsoft.com/office/drawing/2014/main" id="{6E256D65-53D3-F802-F3A5-431AFE7EF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65158"/>
              </p:ext>
            </p:extLst>
          </p:nvPr>
        </p:nvGraphicFramePr>
        <p:xfrm>
          <a:off x="1584325" y="2867914"/>
          <a:ext cx="8127999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19727559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12018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58022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err="1"/>
                        <a:t>Meeting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/>
                        <a:t>Dates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08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TPM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17. – 18. 12.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err="1"/>
                        <a:t>Kick</a:t>
                      </a:r>
                      <a:r>
                        <a:rPr lang="sl-SI" dirty="0"/>
                        <a:t>-</a:t>
                      </a:r>
                      <a:r>
                        <a:rPr lang="sl-SI" dirty="0" err="1"/>
                        <a:t>Off</a:t>
                      </a:r>
                      <a:r>
                        <a:rPr lang="sl-SI" dirty="0"/>
                        <a:t> </a:t>
                      </a:r>
                      <a:r>
                        <a:rPr lang="sl-SI" dirty="0" err="1"/>
                        <a:t>Meeting</a:t>
                      </a:r>
                      <a:r>
                        <a:rPr lang="sl-SI" dirty="0"/>
                        <a:t> (</a:t>
                      </a:r>
                      <a:r>
                        <a:rPr lang="sl-SI" dirty="0" err="1"/>
                        <a:t>virtual</a:t>
                      </a:r>
                      <a:r>
                        <a:rPr lang="sl-SI" dirty="0"/>
                        <a:t>)</a:t>
                      </a:r>
                    </a:p>
                    <a:p>
                      <a:r>
                        <a:rPr lang="sl-SI" dirty="0"/>
                        <a:t>MS </a:t>
                      </a:r>
                      <a:r>
                        <a:rPr lang="sl-SI" dirty="0" err="1"/>
                        <a:t>Teams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233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err="1"/>
                        <a:t>Virtual</a:t>
                      </a:r>
                      <a:r>
                        <a:rPr lang="sl-SI" dirty="0"/>
                        <a:t> </a:t>
                      </a:r>
                      <a:r>
                        <a:rPr lang="sl-SI" dirty="0" err="1"/>
                        <a:t>Meeting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26. 3. 2021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MS </a:t>
                      </a:r>
                      <a:r>
                        <a:rPr lang="sl-SI" dirty="0" err="1"/>
                        <a:t>Teams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0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err="1"/>
                        <a:t>Virtual</a:t>
                      </a:r>
                      <a:r>
                        <a:rPr lang="sl-SI" dirty="0"/>
                        <a:t> </a:t>
                      </a:r>
                      <a:r>
                        <a:rPr lang="sl-SI" dirty="0" err="1"/>
                        <a:t>Meeting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18. 5. 2021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MS </a:t>
                      </a:r>
                      <a:r>
                        <a:rPr lang="sl-SI" dirty="0" err="1"/>
                        <a:t>Teams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681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err="1"/>
                        <a:t>Virtual</a:t>
                      </a:r>
                      <a:r>
                        <a:rPr lang="sl-SI" dirty="0"/>
                        <a:t> </a:t>
                      </a:r>
                      <a:r>
                        <a:rPr lang="sl-SI" dirty="0" err="1"/>
                        <a:t>Meeting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9. 2021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MS </a:t>
                      </a:r>
                      <a:r>
                        <a:rPr lang="sl-SI" dirty="0" err="1"/>
                        <a:t>Teams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039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TPM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27. – 28. 6.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Spain (IES CID)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75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TPM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24. – 25. 11.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Serbia (E-gimnazija)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428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err="1"/>
                        <a:t>Virtual</a:t>
                      </a:r>
                      <a:r>
                        <a:rPr lang="sl-SI" dirty="0"/>
                        <a:t> </a:t>
                      </a:r>
                      <a:r>
                        <a:rPr lang="sl-SI" dirty="0" err="1"/>
                        <a:t>Meeting</a:t>
                      </a:r>
                      <a:r>
                        <a:rPr lang="sl-SI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3. 2023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MS </a:t>
                      </a:r>
                      <a:r>
                        <a:rPr lang="sl-SI" dirty="0" err="1"/>
                        <a:t>Teams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764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TPM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30. – 31. 3.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Cyprus (CSI)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976765"/>
                  </a:ext>
                </a:extLst>
              </a:tr>
            </a:tbl>
          </a:graphicData>
        </a:graphic>
      </p:graphicFrame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4FAFE98-6A6B-CECB-E888-8B55C54CC8B8}"/>
              </a:ext>
            </a:extLst>
          </p:cNvPr>
          <p:cNvSpPr txBox="1"/>
          <p:nvPr/>
        </p:nvSpPr>
        <p:spPr>
          <a:xfrm>
            <a:off x="10182225" y="3219450"/>
            <a:ext cx="15295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Agenda</a:t>
            </a:r>
          </a:p>
          <a:p>
            <a:r>
              <a:rPr lang="sl-SI" dirty="0" err="1"/>
              <a:t>Photo</a:t>
            </a:r>
            <a:r>
              <a:rPr lang="sl-SI" dirty="0"/>
              <a:t> material</a:t>
            </a:r>
          </a:p>
          <a:p>
            <a:r>
              <a:rPr lang="sl-SI" dirty="0" err="1"/>
              <a:t>Attendance</a:t>
            </a:r>
            <a:r>
              <a:rPr lang="sl-SI" dirty="0"/>
              <a:t> list</a:t>
            </a:r>
          </a:p>
          <a:p>
            <a:r>
              <a:rPr lang="sl-SI" dirty="0"/>
              <a:t>PPT</a:t>
            </a:r>
          </a:p>
        </p:txBody>
      </p:sp>
    </p:spTree>
    <p:extLst>
      <p:ext uri="{BB962C8B-B14F-4D97-AF65-F5344CB8AC3E}">
        <p14:creationId xmlns:p14="http://schemas.microsoft.com/office/powerpoint/2010/main" val="724029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Project </a:t>
            </a:r>
            <a:r>
              <a:rPr lang="sl-SI" dirty="0" err="1"/>
              <a:t>overview</a:t>
            </a:r>
            <a:r>
              <a:rPr lang="sl-SI" dirty="0"/>
              <a:t> &amp; MONITORING – DAY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F0E18-50E9-4CC5-91BE-6194225F5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1638300"/>
            <a:ext cx="9720073" cy="4023360"/>
          </a:xfrm>
        </p:spPr>
        <p:txBody>
          <a:bodyPr>
            <a:normAutofit/>
          </a:bodyPr>
          <a:lstStyle/>
          <a:p>
            <a:r>
              <a:rPr lang="sl-SI" b="1" dirty="0"/>
              <a:t>INTELLECTUAL OUTPUTS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graphicFrame>
        <p:nvGraphicFramePr>
          <p:cNvPr id="4" name="Tabela 5">
            <a:extLst>
              <a:ext uri="{FF2B5EF4-FFF2-40B4-BE49-F238E27FC236}">
                <a16:creationId xmlns:a16="http://schemas.microsoft.com/office/drawing/2014/main" id="{6E256D65-53D3-F802-F3A5-431AFE7EF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643484"/>
              </p:ext>
            </p:extLst>
          </p:nvPr>
        </p:nvGraphicFramePr>
        <p:xfrm>
          <a:off x="1237551" y="1933575"/>
          <a:ext cx="9116124" cy="4951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8062">
                  <a:extLst>
                    <a:ext uri="{9D8B030D-6E8A-4147-A177-3AD203B41FA5}">
                      <a16:colId xmlns:a16="http://schemas.microsoft.com/office/drawing/2014/main" val="1197275597"/>
                    </a:ext>
                  </a:extLst>
                </a:gridCol>
                <a:gridCol w="4558062">
                  <a:extLst>
                    <a:ext uri="{9D8B030D-6E8A-4147-A177-3AD203B41FA5}">
                      <a16:colId xmlns:a16="http://schemas.microsoft.com/office/drawing/2014/main" val="3258022786"/>
                    </a:ext>
                  </a:extLst>
                </a:gridCol>
              </a:tblGrid>
              <a:tr h="376229">
                <a:tc>
                  <a:txBody>
                    <a:bodyPr/>
                    <a:lstStyle/>
                    <a:p>
                      <a:r>
                        <a:rPr lang="sl-SI" dirty="0"/>
                        <a:t>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08066"/>
                  </a:ext>
                </a:extLst>
              </a:tr>
              <a:tr h="1404946">
                <a:tc>
                  <a:txBody>
                    <a:bodyPr/>
                    <a:lstStyle/>
                    <a:p>
                      <a:r>
                        <a:rPr lang="sl-SI" dirty="0"/>
                        <a:t>IO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https://relearnplastics-project.eu/wp-content/uploads/2021/08/ENVIRONMENTAL%20HAZARDS%20OF%20PLASTICS%20LEARNING%20MATERIAL%20AND%20GUIDE_IO1.pdf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233967"/>
                  </a:ext>
                </a:extLst>
              </a:tr>
              <a:tr h="931260">
                <a:tc>
                  <a:txBody>
                    <a:bodyPr/>
                    <a:lstStyle/>
                    <a:p>
                      <a:r>
                        <a:rPr lang="sl-SI" dirty="0"/>
                        <a:t>IO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https://relearnplastics-project.eu/wp-content/uploads/2021/08/INTELLECTUAL%20OUTPUT%202.pdf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01182"/>
                  </a:ext>
                </a:extLst>
              </a:tr>
              <a:tr h="931260">
                <a:tc>
                  <a:txBody>
                    <a:bodyPr/>
                    <a:lstStyle/>
                    <a:p>
                      <a:r>
                        <a:rPr lang="sl-SI" dirty="0"/>
                        <a:t>IO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https://relearnplastics-project.eu/wp-content/uploads/2022/06/INTELLECTUAL-OUTPUT-3.pdf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681556"/>
                  </a:ext>
                </a:extLst>
              </a:tr>
              <a:tr h="931260">
                <a:tc>
                  <a:txBody>
                    <a:bodyPr/>
                    <a:lstStyle/>
                    <a:p>
                      <a:r>
                        <a:rPr lang="sl-SI" dirty="0"/>
                        <a:t>IO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1600" dirty="0"/>
                        <a:t>https://relearnplastics-project.eu/wp-content/uploads/2023/02/INTELLECTUAL-OUTPUT-4.pdf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039176"/>
                  </a:ext>
                </a:extLst>
              </a:tr>
              <a:tr h="376229">
                <a:tc>
                  <a:txBody>
                    <a:bodyPr/>
                    <a:lstStyle/>
                    <a:p>
                      <a:r>
                        <a:rPr lang="sl-SI" dirty="0"/>
                        <a:t>IO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DEADLINE!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75138"/>
                  </a:ext>
                </a:extLst>
              </a:tr>
            </a:tbl>
          </a:graphicData>
        </a:graphic>
      </p:graphicFrame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4FAFE98-6A6B-CECB-E888-8B55C54CC8B8}"/>
              </a:ext>
            </a:extLst>
          </p:cNvPr>
          <p:cNvSpPr txBox="1"/>
          <p:nvPr/>
        </p:nvSpPr>
        <p:spPr>
          <a:xfrm>
            <a:off x="10409505" y="3208838"/>
            <a:ext cx="1238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err="1"/>
              <a:t>Translations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6852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Project </a:t>
            </a:r>
            <a:r>
              <a:rPr lang="sl-SI" dirty="0" err="1"/>
              <a:t>overview</a:t>
            </a:r>
            <a:r>
              <a:rPr lang="sl-SI" dirty="0"/>
              <a:t> &amp; MONITORING – DAY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F0E18-50E9-4CC5-91BE-6194225F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LLTA1- C1- Short-term joint staff training events for teachers in Spain:</a:t>
            </a:r>
            <a:endParaRPr kumimoji="0" lang="sl-SI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  <a:tabLst/>
              <a:defRPr/>
            </a:pPr>
            <a:r>
              <a:rPr kumimoji="0" lang="en-US" sz="22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Training in Plastic Challenges, Art-learning Methodologies and Service-Learning Methodology.</a:t>
            </a:r>
            <a:endParaRPr kumimoji="0" lang="sl-SI" sz="2200" b="0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LLTA2 - C2 Short-term exchanges of groups of pupils for students in Slovenia: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Tw Cen MT" panose="020B0602020104020603" pitchFamily="34" charset="0"/>
              <a:buChar char=" "/>
              <a:tabLst/>
              <a:defRPr/>
            </a:pPr>
            <a:r>
              <a:rPr kumimoji="0" lang="en-US" sz="2200" b="0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Exchange event with Aware and Active Students in Plastics Challenges</a:t>
            </a:r>
            <a:endParaRPr kumimoji="0" lang="sl-SI" sz="2200" b="0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endParaRPr lang="sl-SI" dirty="0"/>
          </a:p>
          <a:p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4FAFE98-6A6B-CECB-E888-8B55C54CC8B8}"/>
              </a:ext>
            </a:extLst>
          </p:cNvPr>
          <p:cNvSpPr txBox="1"/>
          <p:nvPr/>
        </p:nvSpPr>
        <p:spPr>
          <a:xfrm>
            <a:off x="10182225" y="3219450"/>
            <a:ext cx="15295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Agenda</a:t>
            </a:r>
          </a:p>
          <a:p>
            <a:r>
              <a:rPr lang="sl-SI" dirty="0" err="1"/>
              <a:t>Photo</a:t>
            </a:r>
            <a:r>
              <a:rPr lang="sl-SI" dirty="0"/>
              <a:t> material</a:t>
            </a:r>
          </a:p>
          <a:p>
            <a:r>
              <a:rPr lang="sl-SI" dirty="0" err="1"/>
              <a:t>Attendance</a:t>
            </a:r>
            <a:r>
              <a:rPr lang="sl-SI" dirty="0"/>
              <a:t> list</a:t>
            </a:r>
          </a:p>
          <a:p>
            <a:r>
              <a:rPr lang="sl-SI" dirty="0"/>
              <a:t>PPT</a:t>
            </a:r>
          </a:p>
        </p:txBody>
      </p:sp>
    </p:spTree>
    <p:extLst>
      <p:ext uri="{BB962C8B-B14F-4D97-AF65-F5344CB8AC3E}">
        <p14:creationId xmlns:p14="http://schemas.microsoft.com/office/powerpoint/2010/main" val="6321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Project </a:t>
            </a:r>
            <a:r>
              <a:rPr lang="sl-SI" dirty="0" err="1"/>
              <a:t>overview</a:t>
            </a:r>
            <a:r>
              <a:rPr lang="sl-SI" dirty="0"/>
              <a:t> &amp; MONITORING – DAY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F0E18-50E9-4CC5-91BE-6194225F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b="1" dirty="0"/>
              <a:t>MULTIPLIER EVENTS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graphicFrame>
        <p:nvGraphicFramePr>
          <p:cNvPr id="4" name="Tabela 5">
            <a:extLst>
              <a:ext uri="{FF2B5EF4-FFF2-40B4-BE49-F238E27FC236}">
                <a16:creationId xmlns:a16="http://schemas.microsoft.com/office/drawing/2014/main" id="{6E256D65-53D3-F802-F3A5-431AFE7EF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979936"/>
              </p:ext>
            </p:extLst>
          </p:nvPr>
        </p:nvGraphicFramePr>
        <p:xfrm>
          <a:off x="1584325" y="2867914"/>
          <a:ext cx="81279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19727559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12018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58022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08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FOV 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233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CRESOL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550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OKOSP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681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CSI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DEADLINE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039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IES CID CAMPEADOR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75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BC NAKLO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DEADLINE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428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PGMS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DEADLINE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764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ME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E-GIMNAZIJA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976765"/>
                  </a:ext>
                </a:extLst>
              </a:tr>
            </a:tbl>
          </a:graphicData>
        </a:graphic>
      </p:graphicFrame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4FAFE98-6A6B-CECB-E888-8B55C54CC8B8}"/>
              </a:ext>
            </a:extLst>
          </p:cNvPr>
          <p:cNvSpPr txBox="1"/>
          <p:nvPr/>
        </p:nvSpPr>
        <p:spPr>
          <a:xfrm>
            <a:off x="10182225" y="3219450"/>
            <a:ext cx="152958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Agenda</a:t>
            </a:r>
          </a:p>
          <a:p>
            <a:r>
              <a:rPr lang="sl-SI" dirty="0" err="1"/>
              <a:t>Photo</a:t>
            </a:r>
            <a:r>
              <a:rPr lang="sl-SI" dirty="0"/>
              <a:t> material</a:t>
            </a:r>
          </a:p>
          <a:p>
            <a:r>
              <a:rPr lang="sl-SI" dirty="0" err="1"/>
              <a:t>Attendance</a:t>
            </a:r>
            <a:r>
              <a:rPr lang="sl-SI" dirty="0"/>
              <a:t> list</a:t>
            </a:r>
          </a:p>
          <a:p>
            <a:r>
              <a:rPr lang="sl-SI" dirty="0"/>
              <a:t>PPT</a:t>
            </a:r>
          </a:p>
          <a:p>
            <a:r>
              <a:rPr lang="sl-SI" dirty="0" err="1"/>
              <a:t>Questionnaire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17187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Our</a:t>
            </a:r>
            <a:r>
              <a:rPr lang="sl-SI" dirty="0"/>
              <a:t> </a:t>
            </a:r>
            <a:r>
              <a:rPr lang="sl-SI" dirty="0" err="1"/>
              <a:t>work</a:t>
            </a:r>
            <a:r>
              <a:rPr lang="sl-SI" dirty="0"/>
              <a:t> – </a:t>
            </a:r>
            <a:r>
              <a:rPr lang="sl-SI" dirty="0" err="1"/>
              <a:t>questionnaires</a:t>
            </a:r>
            <a:r>
              <a:rPr lang="sl-SI" dirty="0"/>
              <a:t> – DAY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F0E18-50E9-4CC5-91BE-6194225F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Questionnaire</a:t>
            </a:r>
            <a:r>
              <a:rPr lang="sl-SI" dirty="0"/>
              <a:t> – in English (</a:t>
            </a:r>
            <a:r>
              <a:rPr lang="sl-SI" dirty="0" err="1"/>
              <a:t>translated</a:t>
            </a:r>
            <a:r>
              <a:rPr lang="sl-SI" dirty="0"/>
              <a:t> to 4 </a:t>
            </a:r>
            <a:r>
              <a:rPr lang="sl-SI" dirty="0" err="1"/>
              <a:t>languages</a:t>
            </a:r>
            <a:r>
              <a:rPr lang="sl-SI" dirty="0"/>
              <a:t>):</a:t>
            </a:r>
          </a:p>
          <a:p>
            <a:endParaRPr lang="sl-SI" dirty="0"/>
          </a:p>
          <a:p>
            <a:r>
              <a:rPr lang="sl-SI" dirty="0"/>
              <a:t>ME – </a:t>
            </a:r>
            <a:r>
              <a:rPr lang="sl-SI" dirty="0" err="1"/>
              <a:t>Satisfaction</a:t>
            </a:r>
            <a:r>
              <a:rPr lang="sl-SI" dirty="0"/>
              <a:t> </a:t>
            </a:r>
            <a:r>
              <a:rPr lang="sl-SI" dirty="0" err="1"/>
              <a:t>questionnaires</a:t>
            </a:r>
            <a:endParaRPr lang="sl-SI" dirty="0"/>
          </a:p>
          <a:p>
            <a:r>
              <a:rPr lang="sl-SI" dirty="0"/>
              <a:t>LTTA 1 – </a:t>
            </a:r>
            <a:r>
              <a:rPr lang="sl-SI" dirty="0" err="1"/>
              <a:t>Satisfaction</a:t>
            </a:r>
            <a:r>
              <a:rPr lang="sl-SI" dirty="0"/>
              <a:t> </a:t>
            </a:r>
            <a:r>
              <a:rPr lang="sl-SI" dirty="0" err="1"/>
              <a:t>questionnaires</a:t>
            </a:r>
            <a:r>
              <a:rPr lang="sl-SI" dirty="0"/>
              <a:t> – (</a:t>
            </a:r>
            <a:r>
              <a:rPr lang="sl-SI" dirty="0" err="1"/>
              <a:t>participants</a:t>
            </a:r>
            <a:r>
              <a:rPr lang="sl-SI" dirty="0"/>
              <a:t> of LTTA1)</a:t>
            </a:r>
          </a:p>
          <a:p>
            <a:r>
              <a:rPr lang="sl-SI" dirty="0"/>
              <a:t>LTTA 2 – </a:t>
            </a:r>
            <a:r>
              <a:rPr lang="sl-SI" dirty="0" err="1"/>
              <a:t>Satisfaction</a:t>
            </a:r>
            <a:r>
              <a:rPr lang="sl-SI" dirty="0"/>
              <a:t> </a:t>
            </a:r>
            <a:r>
              <a:rPr lang="sl-SI" dirty="0" err="1"/>
              <a:t>questionnaires</a:t>
            </a:r>
            <a:r>
              <a:rPr lang="sl-SI" dirty="0"/>
              <a:t> – done</a:t>
            </a:r>
            <a:r>
              <a:rPr lang="sl-SI" dirty="0">
                <a:sym typeface="Wingdings" panose="05000000000000000000" pitchFamily="2" charset="2"/>
              </a:rPr>
              <a:t>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l-SI" dirty="0">
                <a:sym typeface="Wingdings" panose="05000000000000000000" pitchFamily="2" charset="2"/>
              </a:rPr>
              <a:t>GENERAL SATISFACTION QUESTIONNAIRE </a:t>
            </a:r>
            <a:endParaRPr lang="sl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34D88E34-8A44-5E61-9964-FEE456FB51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8162" y="2482097"/>
            <a:ext cx="355282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734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Dissemination</a:t>
            </a:r>
            <a:r>
              <a:rPr lang="sl-SI" dirty="0"/>
              <a:t> </a:t>
            </a:r>
            <a:r>
              <a:rPr lang="sl-SI" dirty="0" err="1"/>
              <a:t>activities</a:t>
            </a:r>
            <a:r>
              <a:rPr lang="sl-SI" dirty="0"/>
              <a:t> &amp; SUPPORT – DAY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F0E18-50E9-4CC5-91BE-6194225F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WEB PAGE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INSTAGRAM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FACEBOOK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LINKEDIN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326" y="246869"/>
            <a:ext cx="1569170" cy="1837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190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OUR WORK – DAY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F0E18-50E9-4CC5-91BE-6194225F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BROCHURE</a:t>
            </a:r>
          </a:p>
          <a:p>
            <a:endParaRPr lang="sl-SI" dirty="0">
              <a:highlight>
                <a:srgbClr val="FFFF00"/>
              </a:highlight>
            </a:endParaRPr>
          </a:p>
          <a:p>
            <a:r>
              <a:rPr lang="sl-SI" dirty="0"/>
              <a:t>NEWSLETTERS (4)</a:t>
            </a:r>
          </a:p>
          <a:p>
            <a:endParaRPr lang="sl-SI" dirty="0"/>
          </a:p>
          <a:p>
            <a:r>
              <a:rPr lang="sl-SI" dirty="0"/>
              <a:t>WEB PAGE – TRANSLATIONS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7B1F8657-6BCA-576C-B619-1F8D7916E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267" y="2477017"/>
            <a:ext cx="355282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76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06CB1-7D62-4427-836D-6960A115A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PHOTOGALLERY &amp; VIDEOS – DAY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24F0E18-50E9-4CC5-91BE-6194225F5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GOOGLE DRIVE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16D029F0-C3E1-48D7-909D-332207846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5226" y="187951"/>
            <a:ext cx="1569170" cy="183796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7B1F8657-6BCA-576C-B619-1F8D7916E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267" y="2477017"/>
            <a:ext cx="355282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5753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231</TotalTime>
  <Words>841</Words>
  <Application>Microsoft Office PowerPoint</Application>
  <PresentationFormat>Širokozaslonsko</PresentationFormat>
  <Paragraphs>155</Paragraphs>
  <Slides>18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5" baseType="lpstr">
      <vt:lpstr>Calibri</vt:lpstr>
      <vt:lpstr>FreeSans</vt:lpstr>
      <vt:lpstr>Tw Cen MT</vt:lpstr>
      <vt:lpstr>Tw Cen MT Condensed</vt:lpstr>
      <vt:lpstr>Wingdings</vt:lpstr>
      <vt:lpstr>Wingdings 3</vt:lpstr>
      <vt:lpstr>Integral</vt:lpstr>
      <vt:lpstr>Relearn plastics TPM 30th – 31st march 2023</vt:lpstr>
      <vt:lpstr>Project overview &amp; MONITORING – DAY 1</vt:lpstr>
      <vt:lpstr>Project overview &amp; MONITORING – DAY 1</vt:lpstr>
      <vt:lpstr>Project overview &amp; MONITORING – DAY 1</vt:lpstr>
      <vt:lpstr>Project overview &amp; MONITORING – DAY 1</vt:lpstr>
      <vt:lpstr>Our work – questionnaires – DAY 1</vt:lpstr>
      <vt:lpstr>Dissemination activities &amp; SUPPORT – DAY 1</vt:lpstr>
      <vt:lpstr>OUR WORK – DAY 1</vt:lpstr>
      <vt:lpstr>PHOTOGALLERY &amp; VIDEOS – DAY 1</vt:lpstr>
      <vt:lpstr>OVERVIEW AND EVALUATION OF LTTA 2 – day 1</vt:lpstr>
      <vt:lpstr>CONCLUSION OF IO 5 – DAY 2</vt:lpstr>
      <vt:lpstr>PREPARATION FOR FINAL REPORT – DAY 2</vt:lpstr>
      <vt:lpstr>What‘s the IO 5</vt:lpstr>
      <vt:lpstr>Preparation part – 1 PAGE</vt:lpstr>
      <vt:lpstr>The partnership – ½ PAGE</vt:lpstr>
      <vt:lpstr>PROJECT PLANNING – 1 PAGE</vt:lpstr>
      <vt:lpstr>IMPLEMENTATION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Relearn plastics tpm &amp; LTTA 26th of june – 1st of july 2022</dc:title>
  <dc:creator>Polona Šprajc</dc:creator>
  <cp:lastModifiedBy>Polona Šprajc</cp:lastModifiedBy>
  <cp:revision>21</cp:revision>
  <dcterms:created xsi:type="dcterms:W3CDTF">2022-06-26T15:13:31Z</dcterms:created>
  <dcterms:modified xsi:type="dcterms:W3CDTF">2023-03-28T10:15:37Z</dcterms:modified>
</cp:coreProperties>
</file>