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65" r:id="rId17"/>
    <p:sldId id="274" r:id="rId18"/>
    <p:sldId id="296" r:id="rId19"/>
    <p:sldId id="277" r:id="rId20"/>
    <p:sldId id="278" r:id="rId21"/>
    <p:sldId id="279" r:id="rId22"/>
    <p:sldId id="280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9F3D55-5A57-4385-9BF0-EA52A5032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Relearn</a:t>
            </a:r>
            <a:r>
              <a:rPr lang="sl-SI" dirty="0"/>
              <a:t> </a:t>
            </a:r>
            <a:r>
              <a:rPr lang="sl-SI" dirty="0" err="1"/>
              <a:t>plastics</a:t>
            </a:r>
            <a:br>
              <a:rPr lang="sl-SI" dirty="0"/>
            </a:br>
            <a:r>
              <a:rPr lang="sl-SI" dirty="0" err="1"/>
              <a:t>tpm</a:t>
            </a:r>
            <a:r>
              <a:rPr lang="sl-SI" dirty="0"/>
              <a:t> &amp; LTTA 1</a:t>
            </a:r>
            <a:br>
              <a:rPr lang="sl-SI" dirty="0"/>
            </a:br>
            <a:r>
              <a:rPr lang="sl-SI" dirty="0"/>
              <a:t>26th of </a:t>
            </a:r>
            <a:r>
              <a:rPr lang="sl-SI" dirty="0" err="1"/>
              <a:t>june</a:t>
            </a:r>
            <a:r>
              <a:rPr lang="sl-SI" dirty="0"/>
              <a:t> – 1st of </a:t>
            </a:r>
            <a:r>
              <a:rPr lang="sl-SI" dirty="0" err="1"/>
              <a:t>july</a:t>
            </a:r>
            <a:r>
              <a:rPr lang="sl-SI" dirty="0"/>
              <a:t> 2022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40D026-3DB9-4926-A48E-9858AC74B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Host: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667B873-D8C7-4AEA-882B-D94BE94B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64" y="961289"/>
            <a:ext cx="8763000" cy="23336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4CD8F3-3CEC-4F1C-AD8D-6DBA0888C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337" y="4768882"/>
            <a:ext cx="2257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0893"/>
              </p:ext>
            </p:extLst>
          </p:nvPr>
        </p:nvGraphicFramePr>
        <p:xfrm>
          <a:off x="1749196" y="2036190"/>
          <a:ext cx="8127999" cy="205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TRANSNATIONAL MEETING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END OF NOVEMBER 2022 (DATES: 24TH – 25TH OF NOVEMBER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TRANSNATIONAL MEETING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(30TH – 31ST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D2FD6D2-A8F6-4A2F-8309-1D2656C02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38882"/>
              </p:ext>
            </p:extLst>
          </p:nvPr>
        </p:nvGraphicFramePr>
        <p:xfrm>
          <a:off x="1579514" y="2218527"/>
          <a:ext cx="81279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50666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244039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1132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CRESOL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FINISHED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8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UM FOV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1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IES CID CAMPEADOR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CSI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6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PGMS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APRIL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4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E-GIMNAZIJA SERIBA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YOUTH CLUB SERBIA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OCTOBER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3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MULTIPLIER EVENT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BC NAKLO 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4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00691"/>
              </p:ext>
            </p:extLst>
          </p:nvPr>
        </p:nvGraphicFramePr>
        <p:xfrm>
          <a:off x="1681114" y="2675231"/>
          <a:ext cx="8127999" cy="177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E-gimnazija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NOVEMBER 2022 (JULY – NOVEMBER)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INTELECTUAL OUTPUT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IES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MARCH 2023 (NOVEMBER – MARCH)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72129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BB088-767A-4604-96D8-B14AE29F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Going </a:t>
            </a:r>
            <a:r>
              <a:rPr lang="sl-SI" dirty="0" err="1"/>
              <a:t>forward</a:t>
            </a:r>
            <a:endParaRPr lang="sl-SI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20D1BF9-29A9-4E6A-888E-CC821437B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10507"/>
              </p:ext>
            </p:extLst>
          </p:nvPr>
        </p:nvGraphicFramePr>
        <p:xfrm>
          <a:off x="1681114" y="2675231"/>
          <a:ext cx="8127999" cy="141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295079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752944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60545887"/>
                    </a:ext>
                  </a:extLst>
                </a:gridCol>
              </a:tblGrid>
              <a:tr h="496617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LTTA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SLOVENIA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BEGINNING OF MARCH 2023 (6TH – 10TH OF MARCH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93296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8844015D-CC3F-476C-9384-944DAB38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7BAC4-8DE1-4AEC-A49C-1246B2E0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STAFF TRAINING – LTTA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7F45C2-2C78-4029-B353-D97F2CF0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SCHOOLS – POSSIBLE PRESENTATION – EXCHANGE OF IDEAS, PRACTICES …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1740D8-5C62-447A-BC41-4A6FEBB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417321-C0AB-4050-AAF1-C1BAEA3A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STUDENTS TRAINING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A5BDB6-DDA8-4BB4-8D76-650A4BAC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SCHOOLS – POSSIBLE PRESENTATIONS – EXCHANGE OF IDEAS, PRACTICES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8011FF-DB75-4B18-8B42-B159F6EB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7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TRANSLATIONS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Translations for IO´s and other documents</a:t>
            </a:r>
            <a:r>
              <a:rPr lang="sl-SI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SLOVENIAN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SPANISH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GREEK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SERBIAN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7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34A3-1627-4ADE-8C17-FD582104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Next</a:t>
            </a:r>
            <a:r>
              <a:rPr lang="sl-SI" dirty="0"/>
              <a:t> </a:t>
            </a:r>
            <a:r>
              <a:rPr lang="sl-SI" dirty="0" err="1"/>
              <a:t>days</a:t>
            </a:r>
            <a:r>
              <a:rPr lang="sl-SI" dirty="0"/>
              <a:t>, </a:t>
            </a:r>
            <a:r>
              <a:rPr lang="sl-SI" dirty="0" err="1"/>
              <a:t>wishes</a:t>
            </a:r>
            <a:r>
              <a:rPr lang="sl-SI" dirty="0"/>
              <a:t>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5FA197-9D5D-48C0-BFEC-FFAE9333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F5273-B9B2-48F4-B770-B76C9C34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</a:t>
            </a:r>
            <a:r>
              <a:rPr lang="sl-SI" dirty="0" err="1"/>
              <a:t>ltta</a:t>
            </a:r>
            <a:r>
              <a:rPr lang="sl-SI" dirty="0"/>
              <a:t>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B21949-27E1-49D5-A2CF-05EA190DB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b="1" dirty="0" err="1"/>
              <a:t>Teachers</a:t>
            </a:r>
            <a:r>
              <a:rPr lang="sl-SI" b="1" dirty="0"/>
              <a:t> </a:t>
            </a:r>
            <a:r>
              <a:rPr lang="sl-SI" b="1" dirty="0" err="1"/>
              <a:t>day</a:t>
            </a: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E14DAF-DA47-423C-8220-F56A0308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73" y="2878514"/>
            <a:ext cx="4019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679C6-64C6-41BB-AF7D-098D64BB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Work</a:t>
            </a:r>
            <a:r>
              <a:rPr lang="sl-SI" dirty="0"/>
              <a:t> for </a:t>
            </a:r>
            <a:r>
              <a:rPr lang="sl-SI" dirty="0" err="1"/>
              <a:t>today</a:t>
            </a:r>
            <a:r>
              <a:rPr lang="sl-SI" dirty="0"/>
              <a:t> – </a:t>
            </a:r>
            <a:r>
              <a:rPr lang="sl-SI" dirty="0" err="1"/>
              <a:t>preparing</a:t>
            </a:r>
            <a:r>
              <a:rPr lang="sl-SI" dirty="0"/>
              <a:t> for </a:t>
            </a:r>
            <a:r>
              <a:rPr lang="sl-SI" dirty="0" err="1"/>
              <a:t>io</a:t>
            </a:r>
            <a:r>
              <a:rPr lang="sl-SI" dirty="0"/>
              <a:t> 4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AAA83A-C547-401B-8D7C-768F5130D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 objective of this IO4 is focused </a:t>
            </a:r>
            <a:r>
              <a:rPr lang="sl-SI" b="1" dirty="0"/>
              <a:t>o</a:t>
            </a:r>
            <a:r>
              <a:rPr lang="en-US" b="1" dirty="0"/>
              <a:t>n students. The aim is </a:t>
            </a:r>
            <a:r>
              <a:rPr lang="sl-SI" b="1" dirty="0"/>
              <a:t>for </a:t>
            </a:r>
            <a:r>
              <a:rPr lang="en-US" b="1" dirty="0"/>
              <a:t>students can increase the</a:t>
            </a:r>
            <a:r>
              <a:rPr lang="sl-SI" b="1" dirty="0" err="1"/>
              <a:t>ir</a:t>
            </a:r>
            <a:r>
              <a:rPr lang="en-US" b="1" dirty="0"/>
              <a:t> awareness </a:t>
            </a:r>
            <a:r>
              <a:rPr lang="sl-SI" b="1" dirty="0"/>
              <a:t>of </a:t>
            </a:r>
            <a:r>
              <a:rPr lang="en-US" b="1" dirty="0"/>
              <a:t>plastics challenges and at the same time increase key </a:t>
            </a:r>
            <a:r>
              <a:rPr lang="en-US" b="1" dirty="0" err="1"/>
              <a:t>competenc</a:t>
            </a:r>
            <a:r>
              <a:rPr lang="sl-SI" b="1" dirty="0"/>
              <a:t>i</a:t>
            </a:r>
            <a:r>
              <a:rPr lang="en-US" b="1" dirty="0"/>
              <a:t>es using art-based learning activities.</a:t>
            </a:r>
            <a:endParaRPr lang="sl-SI" b="1" dirty="0"/>
          </a:p>
          <a:p>
            <a:pPr marL="0" indent="0" algn="ctr">
              <a:buNone/>
            </a:pPr>
            <a:r>
              <a:rPr lang="sl-SI" b="1" dirty="0"/>
              <a:t>TWO GROUPS:</a:t>
            </a:r>
            <a:endParaRPr lang="en-US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UM PREPARES PPT (MAX 5 SLIDES) FOR IO 1 &amp; OKOSP PREPARES PPT (MAX 5 SLIDES) FOR IO 2 – </a:t>
            </a:r>
            <a:r>
              <a:rPr lang="sl-SI" b="1" dirty="0" err="1">
                <a:highlight>
                  <a:srgbClr val="FFFF00"/>
                </a:highlight>
              </a:rPr>
              <a:t>Where</a:t>
            </a:r>
            <a:r>
              <a:rPr lang="sl-SI" b="1" dirty="0">
                <a:highlight>
                  <a:srgbClr val="FFFF00"/>
                </a:highlight>
              </a:rPr>
              <a:t> is the </a:t>
            </a:r>
            <a:r>
              <a:rPr lang="sl-SI" b="1" dirty="0" err="1">
                <a:highlight>
                  <a:srgbClr val="FFFF00"/>
                </a:highlight>
              </a:rPr>
              <a:t>focus</a:t>
            </a:r>
            <a:r>
              <a:rPr lang="sl-SI" b="1" dirty="0">
                <a:highlight>
                  <a:srgbClr val="FFFF00"/>
                </a:highlight>
              </a:rPr>
              <a:t> – </a:t>
            </a:r>
            <a:r>
              <a:rPr lang="sl-SI" b="1" dirty="0" err="1">
                <a:highlight>
                  <a:srgbClr val="FFFF00"/>
                </a:highlight>
              </a:rPr>
              <a:t>teachers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perspective</a:t>
            </a:r>
            <a:r>
              <a:rPr lang="sl-SI" b="1" dirty="0">
                <a:highlight>
                  <a:srgbClr val="FFFF00"/>
                </a:highlight>
              </a:rPr>
              <a:t>? – IF NEEDED</a:t>
            </a:r>
            <a:r>
              <a:rPr lang="sl-SI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sl-SI" b="1" dirty="0">
              <a:highlight>
                <a:srgbClr val="FFFF00"/>
              </a:highlight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PRESENTATION OF TEACHERS – </a:t>
            </a:r>
            <a:r>
              <a:rPr lang="sl-SI" b="1" dirty="0">
                <a:highlight>
                  <a:srgbClr val="FFFF00"/>
                </a:highlight>
              </a:rPr>
              <a:t>WHAT HAS BEEN DONE TILL NOW</a:t>
            </a:r>
            <a:r>
              <a:rPr lang="sl-SI" dirty="0"/>
              <a:t>?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sl-SI" dirty="0"/>
              <a:t>HOW TO PREPARE IO4?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64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Project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Project title</a:t>
            </a:r>
            <a:r>
              <a:rPr lang="sl-SI" dirty="0"/>
              <a:t>: </a:t>
            </a:r>
            <a:r>
              <a:rPr lang="en-US" dirty="0"/>
              <a:t>Innovative learning methodologies in schools for strengthening the awareness and</a:t>
            </a:r>
            <a:r>
              <a:rPr lang="sl-SI" dirty="0"/>
              <a:t> </a:t>
            </a:r>
            <a:r>
              <a:rPr lang="en-US" dirty="0"/>
              <a:t>active citizenship about plastics consumption</a:t>
            </a:r>
            <a:endParaRPr lang="sl-SI" dirty="0"/>
          </a:p>
          <a:p>
            <a:endParaRPr lang="sl-SI" dirty="0"/>
          </a:p>
          <a:p>
            <a:r>
              <a:rPr lang="sl-SI" dirty="0"/>
              <a:t>Project start </a:t>
            </a:r>
            <a:r>
              <a:rPr lang="sl-SI" dirty="0" err="1"/>
              <a:t>date</a:t>
            </a:r>
            <a:r>
              <a:rPr lang="sl-SI" dirty="0"/>
              <a:t>: 1st of November 2020</a:t>
            </a:r>
          </a:p>
          <a:p>
            <a:r>
              <a:rPr lang="sl-SI" dirty="0"/>
              <a:t>Project </a:t>
            </a:r>
            <a:r>
              <a:rPr lang="sl-SI" dirty="0" err="1"/>
              <a:t>end</a:t>
            </a:r>
            <a:r>
              <a:rPr lang="sl-SI" dirty="0"/>
              <a:t> </a:t>
            </a:r>
            <a:r>
              <a:rPr lang="sl-SI" dirty="0" err="1"/>
              <a:t>date</a:t>
            </a:r>
            <a:r>
              <a:rPr lang="sl-SI" dirty="0"/>
              <a:t>: </a:t>
            </a:r>
            <a:r>
              <a:rPr lang="sl-SI" b="1" u="sng" dirty="0"/>
              <a:t>30th of April 2023</a:t>
            </a:r>
          </a:p>
          <a:p>
            <a:endParaRPr lang="sl-SI" b="1" u="sng" dirty="0"/>
          </a:p>
          <a:p>
            <a:r>
              <a:rPr lang="sl-SI" b="1" u="sng" dirty="0"/>
              <a:t>Main </a:t>
            </a:r>
            <a:r>
              <a:rPr lang="sl-SI" b="1" u="sng" dirty="0" err="1"/>
              <a:t>objective</a:t>
            </a:r>
            <a:r>
              <a:rPr lang="sl-SI" b="1" u="sng" dirty="0"/>
              <a:t> of the </a:t>
            </a:r>
            <a:r>
              <a:rPr lang="sl-SI" b="1" u="sng" dirty="0" err="1"/>
              <a:t>project</a:t>
            </a:r>
            <a:r>
              <a:rPr lang="sl-SI" b="1" u="sng" dirty="0"/>
              <a:t>: INNOVATION</a:t>
            </a:r>
          </a:p>
          <a:p>
            <a:endParaRPr lang="sl-SI" b="1" u="sng" dirty="0"/>
          </a:p>
          <a:p>
            <a:r>
              <a:rPr lang="sl-SI" b="1" u="sng" dirty="0">
                <a:highlight>
                  <a:srgbClr val="FFFF00"/>
                </a:highlight>
              </a:rPr>
              <a:t>NEW GRANT AGREEMENT!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1st PART - METHODOLOGY</a:t>
            </a:r>
          </a:p>
          <a:p>
            <a:pPr algn="ctr"/>
            <a:r>
              <a:rPr lang="en-US" b="1" u="sng" dirty="0"/>
              <a:t>First, the output will contain a description about how to prepare the students in the</a:t>
            </a:r>
            <a:r>
              <a:rPr lang="sl-SI" b="1" u="sng" dirty="0"/>
              <a:t> </a:t>
            </a:r>
            <a:r>
              <a:rPr lang="en-US" b="1" u="sng" dirty="0"/>
              <a:t>classroom. How to involve and motivate the students and what the expected results of this preparation are. </a:t>
            </a:r>
          </a:p>
          <a:p>
            <a:endParaRPr lang="sl-SI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EACH SCHOOL WILL PREPARE A SHORT DESCRIPTION (1/2 A PAGE).</a:t>
            </a:r>
            <a:endParaRPr lang="sl-SI" dirty="0">
              <a:highlight>
                <a:srgbClr val="FFFF00"/>
              </a:highlight>
            </a:endParaRPr>
          </a:p>
          <a:p>
            <a:pPr algn="ctr"/>
            <a:endParaRPr lang="sl-SI" dirty="0">
              <a:highlight>
                <a:srgbClr val="FFFF00"/>
              </a:highlight>
            </a:endParaRPr>
          </a:p>
          <a:p>
            <a:pPr algn="ctr"/>
            <a:endParaRPr lang="en-US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695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2nd PART – TOOLS OF IMPLEMENTATION</a:t>
            </a:r>
          </a:p>
          <a:p>
            <a:pPr algn="ctr"/>
            <a:r>
              <a:rPr lang="en-US" b="1" u="sng" dirty="0"/>
              <a:t>It will describe the tools for implementation. With these tools teachers will increase the awareness of students about plastics challenges. Some of the specific ideas for the tools are:</a:t>
            </a:r>
          </a:p>
          <a:p>
            <a:pPr algn="ctr"/>
            <a:r>
              <a:rPr lang="en-US" dirty="0"/>
              <a:t>• </a:t>
            </a:r>
            <a:r>
              <a:rPr lang="en-US" dirty="0">
                <a:highlight>
                  <a:srgbClr val="FFFF00"/>
                </a:highlight>
              </a:rPr>
              <a:t>Exercises to use plastics as an art element and create and find artistic works with plastics.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Short guide for using drama to show and represent plastics challenges.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Story telling as tool for talk about plastics challenges.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• Short guide to create a performance to show and represent plastic challenges.</a:t>
            </a:r>
          </a:p>
          <a:p>
            <a:pPr algn="ctr"/>
            <a:r>
              <a:rPr lang="en-US" dirty="0"/>
              <a:t>Each Secondary School will be in charge of developing two tools to work with the students, so finally the IO will be created by 8 tools.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What has been done till now😊</a:t>
            </a:r>
          </a:p>
          <a:p>
            <a:pPr algn="ctr"/>
            <a:endParaRPr lang="sl-SI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905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AE2B7-201C-4F23-976D-90005FF1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4?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F7C175-DFD7-4221-8623-BDB26D8C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3rd PART – EXAMPLES OF IMPLEMENTATION &amp; ASSESSMENT</a:t>
            </a:r>
          </a:p>
          <a:p>
            <a:pPr algn="ctr"/>
            <a:r>
              <a:rPr lang="en-US" b="1" u="sng" dirty="0"/>
              <a:t>This part will give some examples for future implementation. </a:t>
            </a:r>
            <a:endParaRPr lang="sl-SI" b="1" u="sng" dirty="0"/>
          </a:p>
          <a:p>
            <a:pPr algn="ctr"/>
            <a:r>
              <a:rPr lang="en-US" dirty="0"/>
              <a:t>The examples will be based in the completion of the experiences in the 4 school centers. It will contain description, pictures and evaluation opinions from teachers and students.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b="1" dirty="0">
                <a:highlight>
                  <a:srgbClr val="FFFF00"/>
                </a:highlight>
              </a:rPr>
              <a:t>FOR TODAY: </a:t>
            </a:r>
            <a:r>
              <a:rPr lang="en-US" b="1" dirty="0">
                <a:highlight>
                  <a:srgbClr val="FFFF00"/>
                </a:highlight>
              </a:rPr>
              <a:t>Also during the LTTA teacher will discuss about what kind of tools are the best options and they will decide what exactly to do and how to share the tasks.</a:t>
            </a:r>
            <a:endParaRPr lang="sl-SI" b="1" dirty="0">
              <a:highlight>
                <a:srgbClr val="FFFF00"/>
              </a:highligh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456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6F34A3-1627-4ADE-8C17-FD582104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IO 4 – </a:t>
            </a:r>
            <a:r>
              <a:rPr lang="sl-SI" dirty="0" err="1"/>
              <a:t>Deadline</a:t>
            </a:r>
            <a:r>
              <a:rPr lang="sl-SI" dirty="0"/>
              <a:t>: November 2022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5FA197-9D5D-48C0-BFEC-FFAE9333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88" y="246869"/>
            <a:ext cx="1569170" cy="18379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7117AA3-A6F6-4EDA-B286-F95A19D7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0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BB022-8772-4BBD-8AE7-29ED0DB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What</a:t>
            </a:r>
            <a:r>
              <a:rPr lang="sl-SI" dirty="0"/>
              <a:t>‘s the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048A4A-C217-4F88-91DF-C18486BB3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The objective of this output is the creation of a guide with best practices about the implementation of Service-Learning Methodology in Plastic Challenges.</a:t>
            </a:r>
            <a:endParaRPr lang="sl-SI" b="1" dirty="0"/>
          </a:p>
          <a:p>
            <a:pPr algn="ctr"/>
            <a:endParaRPr lang="sl-SI" b="1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sl-SI" b="1" dirty="0"/>
              <a:t>CRESOL </a:t>
            </a:r>
            <a:r>
              <a:rPr lang="sl-SI" b="1" dirty="0" err="1"/>
              <a:t>prepares</a:t>
            </a:r>
            <a:r>
              <a:rPr lang="sl-SI" b="1" dirty="0"/>
              <a:t> PPT for IO 3 (</a:t>
            </a:r>
            <a:r>
              <a:rPr lang="sl-SI" b="1" dirty="0" err="1"/>
              <a:t>if</a:t>
            </a:r>
            <a:r>
              <a:rPr lang="sl-SI" b="1" dirty="0"/>
              <a:t> </a:t>
            </a:r>
            <a:r>
              <a:rPr lang="sl-SI" b="1" dirty="0" err="1"/>
              <a:t>needed</a:t>
            </a:r>
            <a:r>
              <a:rPr lang="sl-SI" b="1" dirty="0"/>
              <a:t>) (</a:t>
            </a:r>
            <a:r>
              <a:rPr lang="sl-SI" b="1" dirty="0" err="1"/>
              <a:t>max</a:t>
            </a:r>
            <a:r>
              <a:rPr lang="sl-SI" b="1" dirty="0"/>
              <a:t> 5 </a:t>
            </a:r>
            <a:r>
              <a:rPr lang="sl-SI" b="1" dirty="0" err="1"/>
              <a:t>slides</a:t>
            </a:r>
            <a:r>
              <a:rPr lang="sl-SI" b="1" dirty="0"/>
              <a:t>) – </a:t>
            </a:r>
            <a:r>
              <a:rPr lang="sl-SI" b="1" dirty="0" err="1">
                <a:highlight>
                  <a:srgbClr val="FFFF00"/>
                </a:highlight>
              </a:rPr>
              <a:t>what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has</a:t>
            </a:r>
            <a:r>
              <a:rPr lang="sl-SI" b="1" dirty="0">
                <a:highlight>
                  <a:srgbClr val="FFFF00"/>
                </a:highlight>
              </a:rPr>
              <a:t> to </a:t>
            </a:r>
            <a:r>
              <a:rPr lang="sl-SI" b="1" dirty="0" err="1">
                <a:highlight>
                  <a:srgbClr val="FFFF00"/>
                </a:highlight>
              </a:rPr>
              <a:t>be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extra</a:t>
            </a:r>
            <a:r>
              <a:rPr lang="sl-SI" b="1" dirty="0">
                <a:highlight>
                  <a:srgbClr val="FFFF00"/>
                </a:highlight>
              </a:rPr>
              <a:t> </a:t>
            </a:r>
            <a:r>
              <a:rPr lang="sl-SI" b="1" dirty="0" err="1">
                <a:highlight>
                  <a:srgbClr val="FFFF00"/>
                </a:highlight>
              </a:rPr>
              <a:t>explained</a:t>
            </a:r>
            <a:r>
              <a:rPr lang="sl-SI" b="1" dirty="0">
                <a:highlight>
                  <a:srgbClr val="FFFF00"/>
                </a:highlight>
              </a:rPr>
              <a:t>?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sl-SI" b="1" dirty="0">
              <a:highlight>
                <a:srgbClr val="FFFF00"/>
              </a:highlight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b="1" dirty="0"/>
              <a:t>After the LTTA1 all the teachers will implement the new knowledge in their own schools, in a classroom of at least 25 students. </a:t>
            </a:r>
            <a:endParaRPr lang="sl-SI" b="1" dirty="0">
              <a:highlight>
                <a:srgbClr val="FFFF00"/>
              </a:highlight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68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182F9-6F44-4071-94AD-79B6D7D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PREPARE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40AD61-71E4-41CB-BBA7-DDA3ED7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The Guide will be composed of four best practices with 3 clearly differentiated blocks per experience:</a:t>
            </a:r>
          </a:p>
          <a:p>
            <a:r>
              <a:rPr lang="en-US" b="1" dirty="0"/>
              <a:t>1- Project Description: It will describe the First Stage of the process. Explaining:</a:t>
            </a:r>
          </a:p>
          <a:p>
            <a:r>
              <a:rPr lang="en-US" dirty="0"/>
              <a:t>a. The project needs and the service implemented.</a:t>
            </a:r>
          </a:p>
          <a:p>
            <a:r>
              <a:rPr lang="en-US" dirty="0"/>
              <a:t>b. How the process of needs validation with schools, local entities and public institutions has been.</a:t>
            </a:r>
          </a:p>
          <a:p>
            <a:r>
              <a:rPr lang="en-US" dirty="0"/>
              <a:t>c. How the participatory process of the service definition has been.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16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182F9-6F44-4071-94AD-79B6D7DD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PREPARE IO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40AD61-71E4-41CB-BBA7-DDA3ED7C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2- Service Implementation: This module will describe in detail the action carried out by the participants. It will include pictures and comments by participants.</a:t>
            </a:r>
            <a:endParaRPr lang="sl-SI" b="1" dirty="0"/>
          </a:p>
          <a:p>
            <a:endParaRPr lang="en-US" dirty="0"/>
          </a:p>
          <a:p>
            <a:r>
              <a:rPr lang="en-US" b="1" dirty="0"/>
              <a:t>3- Results and conclusions. This module will contain an analysis of the implementation, describing the main results and conclusions.</a:t>
            </a:r>
            <a:endParaRPr lang="sl-SI" b="1" dirty="0"/>
          </a:p>
          <a:p>
            <a:endParaRPr lang="sl-SI" dirty="0"/>
          </a:p>
          <a:p>
            <a:r>
              <a:rPr lang="en-US" dirty="0"/>
              <a:t>Some quantitative indicator will be collected and testimonials will explain their experience as qualitative indicators as well.</a:t>
            </a:r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7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C939F2-76FC-486E-9EA7-DE866991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How</a:t>
            </a:r>
            <a:r>
              <a:rPr lang="sl-SI" dirty="0"/>
              <a:t>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io</a:t>
            </a:r>
            <a:r>
              <a:rPr lang="sl-SI" dirty="0"/>
              <a:t> 5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CE0DF0-6A37-4295-87DF-082A5D5ED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u="sng" dirty="0"/>
              <a:t>The creation of this IO will start to be planned in the LTTA1, where teachers will adapt all the new knowledge from a pedagogical point of view. So they will be able to organize and manage the implementation of a Service with students.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232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7FBD0-92BE-4AE6-AA1F-13296645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IO5 – </a:t>
            </a:r>
            <a:r>
              <a:rPr lang="sl-SI" dirty="0" err="1"/>
              <a:t>deadline</a:t>
            </a:r>
            <a:r>
              <a:rPr lang="sl-SI" dirty="0"/>
              <a:t>: </a:t>
            </a:r>
            <a:r>
              <a:rPr lang="sl-SI" dirty="0" err="1"/>
              <a:t>march</a:t>
            </a:r>
            <a:r>
              <a:rPr lang="sl-SI" dirty="0"/>
              <a:t>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A83DCB-A0A8-4F45-8D14-6D22A11E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8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60B527-AF39-4BC6-9068-9B6E94B4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LTTA 2 - BRAINSTORMING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09FA4A-B3AF-4926-8C28-E176005E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614" y="2237743"/>
            <a:ext cx="3905528" cy="30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objectives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… </a:t>
            </a:r>
            <a:r>
              <a:rPr lang="en-US" dirty="0"/>
              <a:t>the improvement of key competences students by </a:t>
            </a:r>
            <a:r>
              <a:rPr lang="en-US" b="1" dirty="0"/>
              <a:t>means of art, creativity and new learning methodologies</a:t>
            </a:r>
            <a:r>
              <a:rPr lang="en-US" dirty="0"/>
              <a:t> with the</a:t>
            </a:r>
            <a:r>
              <a:rPr lang="sl-SI" dirty="0"/>
              <a:t> </a:t>
            </a:r>
            <a:r>
              <a:rPr lang="en-US" dirty="0"/>
              <a:t>purpose of </a:t>
            </a:r>
            <a:r>
              <a:rPr lang="en-US" b="1" dirty="0"/>
              <a:t>strengthening the awareness and active citizenship about plastics consumption.</a:t>
            </a:r>
          </a:p>
          <a:p>
            <a:r>
              <a:rPr lang="en-US" dirty="0"/>
              <a:t>To achieve this general goal, the following specific goals have been defined:</a:t>
            </a:r>
          </a:p>
          <a:p>
            <a:pPr algn="just"/>
            <a:r>
              <a:rPr lang="en-US" dirty="0"/>
              <a:t>- Supporting </a:t>
            </a:r>
            <a:r>
              <a:rPr lang="en-US" b="1" dirty="0"/>
              <a:t>opportunities for students </a:t>
            </a:r>
            <a:r>
              <a:rPr lang="en-US" dirty="0"/>
              <a:t>in acquiring and developing key competences,</a:t>
            </a:r>
            <a:r>
              <a:rPr lang="sl-SI" dirty="0"/>
              <a:t> 	</a:t>
            </a:r>
            <a:r>
              <a:rPr lang="en-US" dirty="0"/>
              <a:t>including basic skills through art-based learning and Service Learning </a:t>
            </a:r>
            <a:r>
              <a:rPr lang="sl-SI" dirty="0"/>
              <a:t>	</a:t>
            </a:r>
            <a:r>
              <a:rPr lang="en-US" dirty="0"/>
              <a:t>Methodology .</a:t>
            </a:r>
          </a:p>
          <a:p>
            <a:pPr algn="just"/>
            <a:r>
              <a:rPr lang="en-US" dirty="0"/>
              <a:t>- Strengthening </a:t>
            </a:r>
            <a:r>
              <a:rPr lang="en-US" b="1" dirty="0"/>
              <a:t>the profile of the teaching professions</a:t>
            </a:r>
            <a:r>
              <a:rPr lang="en-US" dirty="0"/>
              <a:t>,</a:t>
            </a:r>
            <a:r>
              <a:rPr lang="sl-SI" dirty="0"/>
              <a:t> </a:t>
            </a:r>
            <a:r>
              <a:rPr lang="en-US" dirty="0"/>
              <a:t>developing innovative </a:t>
            </a:r>
            <a:r>
              <a:rPr lang="sl-SI" dirty="0"/>
              <a:t>	</a:t>
            </a:r>
            <a:r>
              <a:rPr lang="en-US" dirty="0"/>
              <a:t>methodologies to increase the awareness and action in students about plastics.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1st DAY</a:t>
            </a:r>
          </a:p>
          <a:p>
            <a:pPr algn="ctr"/>
            <a:r>
              <a:rPr lang="en-US" dirty="0"/>
              <a:t>Team Building activities and Teaching Sessions.</a:t>
            </a:r>
          </a:p>
          <a:p>
            <a:pPr algn="ctr"/>
            <a:r>
              <a:rPr lang="en-US" dirty="0"/>
              <a:t>Some games and activities for team building will be done to improve the communication among the participants and to create a good </a:t>
            </a:r>
            <a:r>
              <a:rPr lang="en-US" dirty="0" err="1"/>
              <a:t>ambi</a:t>
            </a:r>
            <a:r>
              <a:rPr lang="sl-SI" dirty="0"/>
              <a:t>a</a:t>
            </a:r>
            <a:r>
              <a:rPr lang="en-US" dirty="0" err="1"/>
              <a:t>nce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Some teaching sessions will be done by experts and teachers about three topics.</a:t>
            </a:r>
          </a:p>
          <a:p>
            <a:pPr algn="ctr"/>
            <a:r>
              <a:rPr lang="en-US" dirty="0"/>
              <a:t>1. Plastics Impact.</a:t>
            </a:r>
          </a:p>
          <a:p>
            <a:pPr algn="ctr"/>
            <a:r>
              <a:rPr lang="en-US" dirty="0"/>
              <a:t>2. Plastics Challenges.</a:t>
            </a:r>
          </a:p>
          <a:p>
            <a:pPr algn="ctr"/>
            <a:r>
              <a:rPr lang="en-US" dirty="0"/>
              <a:t>3. Plastics </a:t>
            </a:r>
            <a:r>
              <a:rPr lang="en-US" dirty="0" err="1"/>
              <a:t>Awar</a:t>
            </a:r>
            <a:r>
              <a:rPr lang="sl-SI" dirty="0"/>
              <a:t>e</a:t>
            </a:r>
            <a:r>
              <a:rPr lang="en-US" dirty="0"/>
              <a:t>ness and Active Citizenship through innovative education.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903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2nd DAY</a:t>
            </a:r>
          </a:p>
          <a:p>
            <a:pPr algn="ctr"/>
            <a:r>
              <a:rPr lang="en-GB" dirty="0"/>
              <a:t>Presentations of activities implemented in schools and Discussions. First Session of</a:t>
            </a:r>
            <a:r>
              <a:rPr lang="sl-SI" dirty="0"/>
              <a:t> </a:t>
            </a:r>
            <a:r>
              <a:rPr lang="en-GB" dirty="0"/>
              <a:t>working together.</a:t>
            </a:r>
            <a:endParaRPr lang="sl-SI" dirty="0"/>
          </a:p>
          <a:p>
            <a:pPr algn="ctr"/>
            <a:r>
              <a:rPr lang="en-GB" dirty="0"/>
              <a:t>The students will present the projects done in their schools. Later teachers will promote and motivate a discussion among the participants.</a:t>
            </a:r>
            <a:endParaRPr lang="sl-SI" dirty="0"/>
          </a:p>
          <a:p>
            <a:pPr algn="ctr"/>
            <a:r>
              <a:rPr lang="en-GB" dirty="0"/>
              <a:t>During the afternoon the first session of working together will start.</a:t>
            </a:r>
            <a:endParaRPr lang="sl-SI" dirty="0"/>
          </a:p>
          <a:p>
            <a:pPr algn="ctr"/>
            <a:r>
              <a:rPr lang="en-GB" dirty="0"/>
              <a:t>4 groups of students with 2 participants from each country (8 participants per group) will be created and they will start to work on a new project or idea.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7168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3rd DAY</a:t>
            </a:r>
          </a:p>
          <a:p>
            <a:pPr algn="ctr"/>
            <a:r>
              <a:rPr lang="en-GB" dirty="0"/>
              <a:t>Creativity and Art-Based techniques. Second Session of working together.</a:t>
            </a:r>
            <a:endParaRPr lang="sl-SI" dirty="0"/>
          </a:p>
          <a:p>
            <a:pPr algn="ctr"/>
            <a:r>
              <a:rPr lang="en-GB" dirty="0"/>
              <a:t>Some Creative techniques and Art-based activities will be implemented with the students in order to motivate and create new ideas for the projects. It also will be very participative to</a:t>
            </a:r>
            <a:r>
              <a:rPr lang="sl-SI" dirty="0"/>
              <a:t> </a:t>
            </a:r>
            <a:r>
              <a:rPr lang="en-GB" dirty="0"/>
              <a:t>connect and increase the relation</a:t>
            </a:r>
            <a:r>
              <a:rPr lang="sl-SI" dirty="0" err="1"/>
              <a:t>ships</a:t>
            </a:r>
            <a:r>
              <a:rPr lang="en-GB" dirty="0"/>
              <a:t> among the students.</a:t>
            </a:r>
            <a:endParaRPr lang="sl-SI" dirty="0"/>
          </a:p>
          <a:p>
            <a:pPr algn="ctr"/>
            <a:r>
              <a:rPr lang="en-GB" dirty="0"/>
              <a:t>Second Session to work in groups with the new ideas.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895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4th DAY</a:t>
            </a:r>
          </a:p>
          <a:p>
            <a:pPr algn="ctr"/>
            <a:r>
              <a:rPr lang="en-GB" dirty="0"/>
              <a:t>New conclusions about the Working Together Sessions. Social challenges and needs related with plastics. Social Service as tools to solve the problems.</a:t>
            </a:r>
            <a:endParaRPr lang="sl-SI" dirty="0"/>
          </a:p>
          <a:p>
            <a:pPr algn="ctr"/>
            <a:r>
              <a:rPr lang="en-GB" dirty="0"/>
              <a:t>Conclusions about the working sessions will be show</a:t>
            </a:r>
            <a:r>
              <a:rPr lang="sl-SI" dirty="0"/>
              <a:t>n</a:t>
            </a:r>
            <a:r>
              <a:rPr lang="en-GB" dirty="0"/>
              <a:t> and discussed.</a:t>
            </a:r>
            <a:endParaRPr lang="sl-SI" dirty="0"/>
          </a:p>
          <a:p>
            <a:pPr algn="ctr"/>
            <a:r>
              <a:rPr lang="en-GB" dirty="0"/>
              <a:t>Some field visits will be done to discover some samples of real projects.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1464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F97B3-1EAB-400D-9040-E5923961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en-US" dirty="0"/>
              <a:t>Exchange event with Aware and Active Students in Plastics Challenges.</a:t>
            </a:r>
            <a:br>
              <a:rPr lang="en-US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1D20D5-6775-4BA4-A080-1BC0AF145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5th DAY</a:t>
            </a:r>
          </a:p>
          <a:p>
            <a:pPr algn="ctr"/>
            <a:r>
              <a:rPr lang="en-GB" dirty="0"/>
              <a:t>Conclusions of students project and exchange event.</a:t>
            </a:r>
            <a:endParaRPr lang="sl-SI" dirty="0"/>
          </a:p>
          <a:p>
            <a:pPr algn="ctr"/>
            <a:r>
              <a:rPr lang="en-GB" dirty="0"/>
              <a:t>Some teacher will talk to the students about the </a:t>
            </a:r>
            <a:r>
              <a:rPr lang="en-GB" dirty="0" err="1"/>
              <a:t>competenc</a:t>
            </a:r>
            <a:r>
              <a:rPr lang="sl-SI" dirty="0"/>
              <a:t>i</a:t>
            </a:r>
            <a:r>
              <a:rPr lang="en-GB" dirty="0"/>
              <a:t>es they have learnt in the project, the conclusions of the event</a:t>
            </a:r>
            <a:r>
              <a:rPr lang="sl-SI" dirty="0"/>
              <a:t>,</a:t>
            </a:r>
            <a:r>
              <a:rPr lang="en-GB" dirty="0"/>
              <a:t> and the experience.</a:t>
            </a:r>
            <a:endParaRPr lang="sl-SI" dirty="0"/>
          </a:p>
          <a:p>
            <a:pPr algn="ctr"/>
            <a:r>
              <a:rPr lang="en-GB" dirty="0"/>
              <a:t>After the conclusions of </a:t>
            </a:r>
            <a:r>
              <a:rPr lang="sl-SI" dirty="0"/>
              <a:t>the </a:t>
            </a:r>
            <a:r>
              <a:rPr lang="en-GB" dirty="0"/>
              <a:t>teacher, students will have a session to give some opinions and tell the</a:t>
            </a:r>
            <a:r>
              <a:rPr lang="sl-SI" dirty="0" err="1"/>
              <a:t>ir</a:t>
            </a:r>
            <a:r>
              <a:rPr lang="en-GB" dirty="0"/>
              <a:t> experiences.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827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986029-1181-4435-9763-E8358F1D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When</a:t>
            </a:r>
            <a:r>
              <a:rPr lang="sl-SI" dirty="0"/>
              <a:t> – FEBRUARY 2023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4D206F-6408-440F-A2B1-4B4373FB4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48" y="2012623"/>
            <a:ext cx="2940231" cy="34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55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5AC89-9C29-4214-8269-6EB4F23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video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9F63EA-C4DF-47EE-97B4-1E314618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026" y="1917470"/>
            <a:ext cx="2794164" cy="34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7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81329-FA93-486E-BE2E-CE3994D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VIDEO – </a:t>
            </a:r>
            <a:r>
              <a:rPr lang="sl-SI" dirty="0" err="1"/>
              <a:t>Suggestion</a:t>
            </a:r>
            <a:r>
              <a:rPr lang="sl-SI" dirty="0"/>
              <a:t> – at ltta2?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7659E7-7D51-4AFC-9E6C-BC594373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 The video will present the project, show its results, and inspire the viewers for further action.</a:t>
            </a:r>
            <a:endParaRPr lang="sl-SI" dirty="0"/>
          </a:p>
          <a:p>
            <a:pPr algn="just"/>
            <a:endParaRPr lang="sl-SI" dirty="0"/>
          </a:p>
          <a:p>
            <a:pPr algn="just"/>
            <a:r>
              <a:rPr lang="en-US" dirty="0"/>
              <a:t>The video will be done by student</a:t>
            </a:r>
            <a:r>
              <a:rPr lang="sl-SI" dirty="0"/>
              <a:t>s</a:t>
            </a:r>
            <a:r>
              <a:rPr lang="en-US" dirty="0"/>
              <a:t> to increase the impact in the schools. All 4 schools will participate recording some activities during the project and testimonials. The video presents</a:t>
            </a:r>
            <a:r>
              <a:rPr lang="sl-SI" dirty="0"/>
              <a:t> </a:t>
            </a:r>
            <a:r>
              <a:rPr lang="en-US" dirty="0"/>
              <a:t>the project, shows its results, and inspires the viewers for further action. Impact will be reached by</a:t>
            </a:r>
          </a:p>
          <a:p>
            <a:pPr algn="just"/>
            <a:r>
              <a:rPr lang="en-US" dirty="0"/>
              <a:t>(1) testimonial (student with disadvantaged background, teacher, possible employer),</a:t>
            </a:r>
          </a:p>
          <a:p>
            <a:pPr algn="just"/>
            <a:r>
              <a:rPr lang="en-US" dirty="0"/>
              <a:t>(2) showing the usage of IO materials in schools</a:t>
            </a:r>
          </a:p>
          <a:p>
            <a:pPr algn="just"/>
            <a:r>
              <a:rPr lang="en-US" dirty="0"/>
              <a:t>(3) LLTA´s events</a:t>
            </a:r>
          </a:p>
          <a:p>
            <a:pPr algn="just"/>
            <a:r>
              <a:rPr lang="en-US" dirty="0"/>
              <a:t>(4) opening new questions, indicating further actions that could be done in the field, </a:t>
            </a:r>
            <a:r>
              <a:rPr lang="en-US" dirty="0" err="1"/>
              <a:t>signalling</a:t>
            </a:r>
            <a:r>
              <a:rPr lang="en-US" dirty="0"/>
              <a:t> future collaboration pathways.</a:t>
            </a:r>
          </a:p>
          <a:p>
            <a:r>
              <a:rPr lang="en-US" dirty="0"/>
              <a:t>Leader: IES Cid </a:t>
            </a:r>
            <a:r>
              <a:rPr lang="en-US" dirty="0" err="1"/>
              <a:t>Campeador</a:t>
            </a:r>
            <a:endParaRPr lang="en-US" dirty="0"/>
          </a:p>
          <a:p>
            <a:r>
              <a:rPr lang="en-US" dirty="0"/>
              <a:t>Contribution: All Schools (including participating students)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5238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D8E5DF-11C7-4D86-AD02-A5EB15A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CONCLUSION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832625-EAAC-410F-A9E6-C24B1343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08" y="2161929"/>
            <a:ext cx="5543550" cy="16668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DB8D5D0-FDA9-4BE7-A698-267860DF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272" y="1067137"/>
            <a:ext cx="4038600" cy="22098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B61C84D-BBD1-4E96-99AC-6ACD2EB3B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484" y="3581064"/>
            <a:ext cx="3686175" cy="23241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0E63FE-D310-4211-8BE1-D005EC76A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77" y="4077093"/>
            <a:ext cx="3676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0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activities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Beginning – Agreements, preparation of activities and organization.</a:t>
            </a:r>
          </a:p>
          <a:p>
            <a:r>
              <a:rPr lang="en-US" dirty="0"/>
              <a:t>2) School staff training – Preparation of a </a:t>
            </a:r>
            <a:r>
              <a:rPr lang="en-US" b="1" dirty="0"/>
              <a:t>technical manuals and training course of school teachers</a:t>
            </a:r>
          </a:p>
          <a:p>
            <a:r>
              <a:rPr lang="en-US" dirty="0"/>
              <a:t>3) School student training – </a:t>
            </a:r>
            <a:r>
              <a:rPr lang="en-US" b="1" dirty="0"/>
              <a:t>Implementation</a:t>
            </a:r>
            <a:r>
              <a:rPr lang="en-US" dirty="0"/>
              <a:t> of methodologies in classrooms and experiences and learning exchange for school students.</a:t>
            </a:r>
          </a:p>
          <a:p>
            <a:r>
              <a:rPr lang="en-US" dirty="0"/>
              <a:t>4) Closure – Final evaluation road map for future joint ventures.</a:t>
            </a:r>
          </a:p>
          <a:p>
            <a:r>
              <a:rPr lang="en-US" dirty="0"/>
              <a:t>5) Project Management (transversal) – Tri-monthly reports, virtual and transnational meetings.</a:t>
            </a:r>
          </a:p>
          <a:p>
            <a:r>
              <a:rPr lang="en-US" dirty="0"/>
              <a:t>6) Dissemination (transversal) –Website, social networks, meetings, mainly addressed school students and teachers and professionals.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 – </a:t>
            </a:r>
            <a:r>
              <a:rPr lang="sl-SI" dirty="0" err="1"/>
              <a:t>intelectual</a:t>
            </a:r>
            <a:r>
              <a:rPr lang="sl-SI" dirty="0"/>
              <a:t> </a:t>
            </a:r>
            <a:r>
              <a:rPr lang="sl-SI" dirty="0" err="1"/>
              <a:t>outputs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IO1- </a:t>
            </a:r>
            <a:r>
              <a:rPr lang="sl-SI" b="1" dirty="0" err="1"/>
              <a:t>Learning</a:t>
            </a:r>
            <a:r>
              <a:rPr lang="sl-SI" b="1" dirty="0"/>
              <a:t> Material: </a:t>
            </a:r>
            <a:r>
              <a:rPr lang="sl-SI" b="1" dirty="0" err="1"/>
              <a:t>Plastics</a:t>
            </a:r>
            <a:r>
              <a:rPr lang="sl-SI" b="1" dirty="0"/>
              <a:t> in Europe – UM FOV Slovenia - COMPLETED</a:t>
            </a:r>
          </a:p>
          <a:p>
            <a:r>
              <a:rPr lang="en-US" b="1" dirty="0"/>
              <a:t>IO2- Learning Guide: “Plastic Awareness through Art-methodologies”</a:t>
            </a:r>
            <a:r>
              <a:rPr lang="sl-SI" b="1" dirty="0"/>
              <a:t> – </a:t>
            </a:r>
            <a:r>
              <a:rPr lang="sl-SI" b="1" dirty="0" err="1"/>
              <a:t>Youth</a:t>
            </a:r>
            <a:r>
              <a:rPr lang="sl-SI" b="1" dirty="0"/>
              <a:t> club Serbia - COMPLETED</a:t>
            </a:r>
          </a:p>
          <a:p>
            <a:r>
              <a:rPr lang="en-US" b="1" dirty="0"/>
              <a:t>IO3 – Service Learning Methodology: “Active citizen for plastics reduction”</a:t>
            </a:r>
            <a:r>
              <a:rPr lang="sl-SI" b="1" dirty="0"/>
              <a:t> – CRESOL Spain - COMPLETED</a:t>
            </a:r>
          </a:p>
          <a:p>
            <a:endParaRPr lang="en-US" b="1" dirty="0"/>
          </a:p>
          <a:p>
            <a:r>
              <a:rPr lang="en-US" dirty="0"/>
              <a:t>IO4 – Guide and practical tools. Implementation “Plastic Awareness” in classroom</a:t>
            </a:r>
            <a:r>
              <a:rPr lang="sl-SI" dirty="0"/>
              <a:t> – E-gimnazija Serbia </a:t>
            </a:r>
            <a:r>
              <a:rPr lang="sl-SI" b="1" dirty="0">
                <a:highlight>
                  <a:srgbClr val="FFFF00"/>
                </a:highlight>
              </a:rPr>
              <a:t>(+TPM 3)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dirty="0"/>
              <a:t>IO5 – Guide: Best practices of implementation Service-Learning for Active Citizens</a:t>
            </a:r>
            <a:r>
              <a:rPr lang="sl-SI" dirty="0"/>
              <a:t> </a:t>
            </a:r>
            <a:r>
              <a:rPr lang="en-US" dirty="0"/>
              <a:t>plastic challenges</a:t>
            </a:r>
            <a:r>
              <a:rPr lang="sl-SI" dirty="0"/>
              <a:t> – IES CID Spain </a:t>
            </a:r>
            <a:r>
              <a:rPr lang="sl-SI" b="1" dirty="0">
                <a:highlight>
                  <a:srgbClr val="FFFF00"/>
                </a:highlight>
              </a:rPr>
              <a:t>(+TPM 4)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 – LTTA 1 &amp; </a:t>
            </a:r>
            <a:r>
              <a:rPr lang="sl-SI" dirty="0" err="1"/>
              <a:t>Ltta</a:t>
            </a:r>
            <a:r>
              <a:rPr lang="sl-SI" dirty="0"/>
              <a:t>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LLTA1- C1- Short-term joint staff training events for teachers in Spain:</a:t>
            </a:r>
            <a:endParaRPr lang="sl-SI" b="1" dirty="0"/>
          </a:p>
          <a:p>
            <a:r>
              <a:rPr lang="en-US" i="1" u="sng" dirty="0"/>
              <a:t>Training in Plastic Challenges, Art-learning Methodologies and Service-Learning Methodology.</a:t>
            </a:r>
            <a:endParaRPr lang="sl-SI" i="1" u="sng" dirty="0"/>
          </a:p>
          <a:p>
            <a:endParaRPr lang="en-US" dirty="0"/>
          </a:p>
          <a:p>
            <a:r>
              <a:rPr lang="en-US" dirty="0"/>
              <a:t>LLTA2 - C2 Short-term exchanges of groups of pupils for students in Slovenia:</a:t>
            </a:r>
          </a:p>
          <a:p>
            <a:r>
              <a:rPr lang="en-US" dirty="0"/>
              <a:t>Exchange event with Aware and Active Students in Plastics Challenges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6CB1-7D62-4427-836D-6960A11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 – MULTIPLIER EVENTS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F0E18-50E9-4CC5-91BE-6194225F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8 MULTIPLIER EVENTS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UM FOV Slovenia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 err="1"/>
              <a:t>Associació</a:t>
            </a:r>
            <a:r>
              <a:rPr lang="sl-SI" b="1" dirty="0"/>
              <a:t> </a:t>
            </a:r>
            <a:r>
              <a:rPr lang="sl-SI" b="1" dirty="0" err="1"/>
              <a:t>Cultural</a:t>
            </a:r>
            <a:r>
              <a:rPr lang="sl-SI" b="1" dirty="0"/>
              <a:t> CRESOL - Art i </a:t>
            </a:r>
            <a:r>
              <a:rPr lang="sl-SI" b="1" dirty="0" err="1"/>
              <a:t>Creativitat</a:t>
            </a:r>
            <a:r>
              <a:rPr lang="sl-SI" b="1" dirty="0"/>
              <a:t> per un </a:t>
            </a:r>
            <a:r>
              <a:rPr lang="sl-SI" b="1" dirty="0" err="1"/>
              <a:t>desenvolupament</a:t>
            </a:r>
            <a:r>
              <a:rPr lang="sl-SI" b="1" dirty="0"/>
              <a:t> social, </a:t>
            </a:r>
            <a:r>
              <a:rPr lang="sl-SI" b="1" dirty="0" err="1"/>
              <a:t>sostenible</a:t>
            </a:r>
            <a:r>
              <a:rPr lang="sl-SI" b="1" dirty="0"/>
              <a:t> i </a:t>
            </a:r>
            <a:r>
              <a:rPr lang="sl-SI" b="1" dirty="0" err="1"/>
              <a:t>solidari</a:t>
            </a:r>
            <a:r>
              <a:rPr lang="sl-SI" b="1" dirty="0"/>
              <a:t> Spain - COMPLETED</a:t>
            </a: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IES CID CAMPEADOR Spain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CSI CENTER FOR SOCIAL INNOVATION LTD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P.G.M.S. (PRIVATE GRAMMAR &amp; MODERNSCHOOLS) LIMITED Cyprus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Youth</a:t>
            </a:r>
            <a:r>
              <a:rPr lang="sl-SI" dirty="0"/>
              <a:t> Club of </a:t>
            </a:r>
            <a:r>
              <a:rPr lang="sl-SI" dirty="0" err="1"/>
              <a:t>municipality</a:t>
            </a:r>
            <a:r>
              <a:rPr lang="sl-SI" dirty="0"/>
              <a:t> of Stara Pazova Serbia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E gimnazija Serbia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err="1"/>
              <a:t>Biotehniski</a:t>
            </a:r>
            <a:r>
              <a:rPr lang="sl-SI" dirty="0"/>
              <a:t> center Naklo Slovenia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D029F0-C3E1-48D7-909D-3322078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26" y="187951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3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4C7A7-31E3-45C3-9728-6B3D5D1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4BA305-6AC0-4688-8DD4-E530A164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71450"/>
            <a:ext cx="10420350" cy="65151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B97299-2990-4702-A65F-69C31109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590" y="253938"/>
            <a:ext cx="1215775" cy="1424033"/>
          </a:xfrm>
          <a:prstGeom prst="rect">
            <a:avLst/>
          </a:prstGeom>
        </p:spPr>
      </p:pic>
      <p:sp>
        <p:nvSpPr>
          <p:cNvPr id="6" name="Zvezda: 5 krakov 5">
            <a:extLst>
              <a:ext uri="{FF2B5EF4-FFF2-40B4-BE49-F238E27FC236}">
                <a16:creationId xmlns:a16="http://schemas.microsoft.com/office/drawing/2014/main" id="{44D85648-1B52-44A4-999D-DF5BB4077055}"/>
              </a:ext>
            </a:extLst>
          </p:cNvPr>
          <p:cNvSpPr/>
          <p:nvPr/>
        </p:nvSpPr>
        <p:spPr>
          <a:xfrm>
            <a:off x="10090400" y="758564"/>
            <a:ext cx="245097" cy="2073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vezda: 5 krakov 6">
            <a:extLst>
              <a:ext uri="{FF2B5EF4-FFF2-40B4-BE49-F238E27FC236}">
                <a16:creationId xmlns:a16="http://schemas.microsoft.com/office/drawing/2014/main" id="{0555D797-2936-468C-B551-063A9F05AA72}"/>
              </a:ext>
            </a:extLst>
          </p:cNvPr>
          <p:cNvSpPr/>
          <p:nvPr/>
        </p:nvSpPr>
        <p:spPr>
          <a:xfrm>
            <a:off x="9294829" y="1074656"/>
            <a:ext cx="263950" cy="2603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vezda: 5 krakov 7">
            <a:extLst>
              <a:ext uri="{FF2B5EF4-FFF2-40B4-BE49-F238E27FC236}">
                <a16:creationId xmlns:a16="http://schemas.microsoft.com/office/drawing/2014/main" id="{C2591186-62FF-452B-ACF9-95F3B6DB38BF}"/>
              </a:ext>
            </a:extLst>
          </p:cNvPr>
          <p:cNvSpPr/>
          <p:nvPr/>
        </p:nvSpPr>
        <p:spPr>
          <a:xfrm>
            <a:off x="10744200" y="1442301"/>
            <a:ext cx="247454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vezda: 5 krakov 8">
            <a:extLst>
              <a:ext uri="{FF2B5EF4-FFF2-40B4-BE49-F238E27FC236}">
                <a16:creationId xmlns:a16="http://schemas.microsoft.com/office/drawing/2014/main" id="{367CD1E8-8EFE-4C79-8ABC-D345289D3CA5}"/>
              </a:ext>
            </a:extLst>
          </p:cNvPr>
          <p:cNvSpPr/>
          <p:nvPr/>
        </p:nvSpPr>
        <p:spPr>
          <a:xfrm>
            <a:off x="8729221" y="1800520"/>
            <a:ext cx="320511" cy="28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vezda: 5 krakov 9">
            <a:extLst>
              <a:ext uri="{FF2B5EF4-FFF2-40B4-BE49-F238E27FC236}">
                <a16:creationId xmlns:a16="http://schemas.microsoft.com/office/drawing/2014/main" id="{0FE6CE6A-63E3-4112-B40A-6661E5739AE8}"/>
              </a:ext>
            </a:extLst>
          </p:cNvPr>
          <p:cNvSpPr/>
          <p:nvPr/>
        </p:nvSpPr>
        <p:spPr>
          <a:xfrm>
            <a:off x="10991654" y="2658359"/>
            <a:ext cx="314521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vezda: 5 krakov 10">
            <a:extLst>
              <a:ext uri="{FF2B5EF4-FFF2-40B4-BE49-F238E27FC236}">
                <a16:creationId xmlns:a16="http://schemas.microsoft.com/office/drawing/2014/main" id="{2D277B75-4489-4245-8E09-30A01A342DA2}"/>
              </a:ext>
            </a:extLst>
          </p:cNvPr>
          <p:cNvSpPr/>
          <p:nvPr/>
        </p:nvSpPr>
        <p:spPr>
          <a:xfrm>
            <a:off x="10991654" y="3487918"/>
            <a:ext cx="314521" cy="235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vezda: 5 krakov 11">
            <a:extLst>
              <a:ext uri="{FF2B5EF4-FFF2-40B4-BE49-F238E27FC236}">
                <a16:creationId xmlns:a16="http://schemas.microsoft.com/office/drawing/2014/main" id="{FA85DE28-499D-4269-B582-84777DD032A9}"/>
              </a:ext>
            </a:extLst>
          </p:cNvPr>
          <p:cNvSpPr/>
          <p:nvPr/>
        </p:nvSpPr>
        <p:spPr>
          <a:xfrm>
            <a:off x="10836590" y="2158738"/>
            <a:ext cx="353026" cy="329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111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167BD5A-0A44-41B1-AE34-798D1BD9E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24112"/>
            <a:ext cx="10439400" cy="20097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999BCC-2EBF-4652-8F5A-3078BE4F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325" y="376488"/>
            <a:ext cx="1569170" cy="18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6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</TotalTime>
  <Words>1932</Words>
  <Application>Microsoft Office PowerPoint</Application>
  <PresentationFormat>Širokozaslonsko</PresentationFormat>
  <Paragraphs>207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4" baseType="lpstr">
      <vt:lpstr>Arial</vt:lpstr>
      <vt:lpstr>Tw Cen MT</vt:lpstr>
      <vt:lpstr>Tw Cen MT Condensed</vt:lpstr>
      <vt:lpstr>Wingdings</vt:lpstr>
      <vt:lpstr>Wingdings 3</vt:lpstr>
      <vt:lpstr>Integral</vt:lpstr>
      <vt:lpstr>Relearn plastics tpm &amp; LTTA 1 26th of june – 1st of july 2022</vt:lpstr>
      <vt:lpstr>Project</vt:lpstr>
      <vt:lpstr>objectives</vt:lpstr>
      <vt:lpstr>activities</vt:lpstr>
      <vt:lpstr>1 – intelectual outputs</vt:lpstr>
      <vt:lpstr>2 – LTTA 1 &amp; Ltta 2</vt:lpstr>
      <vt:lpstr>3 – MULTIPLIER EVENTS</vt:lpstr>
      <vt:lpstr>PowerPointova predstavitev</vt:lpstr>
      <vt:lpstr>PowerPointova predstavitev</vt:lpstr>
      <vt:lpstr>Going forward</vt:lpstr>
      <vt:lpstr>Going forward</vt:lpstr>
      <vt:lpstr>Going forward</vt:lpstr>
      <vt:lpstr>Going forward</vt:lpstr>
      <vt:lpstr>STAFF TRAINING – LTTA 1</vt:lpstr>
      <vt:lpstr>STUDENTS TRAINING</vt:lpstr>
      <vt:lpstr>TRANSLATIONS</vt:lpstr>
      <vt:lpstr>Next days, wishes …</vt:lpstr>
      <vt:lpstr>Work for today – ltta 1</vt:lpstr>
      <vt:lpstr>Work for today – preparing for io 4</vt:lpstr>
      <vt:lpstr>How to prepare io 4?</vt:lpstr>
      <vt:lpstr>How to prepare io 4?</vt:lpstr>
      <vt:lpstr>How to prepare io 4?</vt:lpstr>
      <vt:lpstr>IO 4 – Deadline: November 2022</vt:lpstr>
      <vt:lpstr>What‘s the IO 5</vt:lpstr>
      <vt:lpstr>HOW TO PREPARE IO 5</vt:lpstr>
      <vt:lpstr>HOW TO PREPARE IO 5</vt:lpstr>
      <vt:lpstr>How to prepare io 5</vt:lpstr>
      <vt:lpstr>IO5 – deadline: march 2023 </vt:lpstr>
      <vt:lpstr>LTTA 2 - BRAINSTORMING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 Exchange event with Aware and Active Students in Plastics Challenges. </vt:lpstr>
      <vt:lpstr>When – FEBRUARY 2023 </vt:lpstr>
      <vt:lpstr>video</vt:lpstr>
      <vt:lpstr>VIDEO – Suggestion – at ltta2?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Relearn plastics tpm &amp; LTTA 26th of june – 1st of july 2022</dc:title>
  <dc:creator>Polona Šprajc</dc:creator>
  <cp:lastModifiedBy>Polona Šprajc</cp:lastModifiedBy>
  <cp:revision>16</cp:revision>
  <dcterms:created xsi:type="dcterms:W3CDTF">2022-06-26T15:13:31Z</dcterms:created>
  <dcterms:modified xsi:type="dcterms:W3CDTF">2022-11-22T09:42:05Z</dcterms:modified>
</cp:coreProperties>
</file>